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5"/>
  </p:notesMasterIdLst>
  <p:sldIdLst>
    <p:sldId id="302" r:id="rId2"/>
    <p:sldId id="300" r:id="rId3"/>
    <p:sldId id="301" r:id="rId4"/>
  </p:sldIdLst>
  <p:sldSz cx="9144000" cy="5143500" type="screen16x9"/>
  <p:notesSz cx="6858000" cy="9144000"/>
  <p:embeddedFontLst>
    <p:embeddedFont>
      <p:font typeface="PT Bold Heading" pitchFamily="2" charset="-78"/>
      <p:regular r:id="rId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38"/>
    <a:srgbClr val="297387"/>
    <a:srgbClr val="E8900E"/>
    <a:srgbClr val="EC9E2C"/>
    <a:srgbClr val="30859C"/>
    <a:srgbClr val="FEF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A07139-503D-4210-8DBE-1B4FCF3EE5B3}">
  <a:tblStyle styleId="{4FA07139-503D-4210-8DBE-1B4FCF3EE5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516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430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8da63420e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8da63420e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3100" y="3394413"/>
            <a:ext cx="8426100" cy="5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2" y="3974025"/>
            <a:ext cx="3877073" cy="837059"/>
          </a:xfrm>
          <a:custGeom>
            <a:avLst/>
            <a:gdLst/>
            <a:ahLst/>
            <a:cxnLst/>
            <a:rect l="l" t="t" r="r" b="b"/>
            <a:pathLst>
              <a:path w="61727" h="16161" extrusionOk="0">
                <a:moveTo>
                  <a:pt x="16095" y="1"/>
                </a:moveTo>
                <a:cubicBezTo>
                  <a:pt x="7220" y="1"/>
                  <a:pt x="1" y="7286"/>
                  <a:pt x="1" y="16161"/>
                </a:cubicBezTo>
                <a:lnTo>
                  <a:pt x="61726" y="16161"/>
                </a:lnTo>
                <a:lnTo>
                  <a:pt x="617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 flipH="1">
            <a:off x="-525" y="-75"/>
            <a:ext cx="1053300" cy="10533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400000">
            <a:off x="4209425" y="601175"/>
            <a:ext cx="332400" cy="875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561574" y="3561077"/>
            <a:ext cx="1582426" cy="1582458"/>
          </a:xfrm>
          <a:custGeom>
            <a:avLst/>
            <a:gdLst/>
            <a:ahLst/>
            <a:cxnLst/>
            <a:rect l="l" t="t" r="r" b="b"/>
            <a:pathLst>
              <a:path w="49672" h="49673" extrusionOk="0">
                <a:moveTo>
                  <a:pt x="0" y="0"/>
                </a:moveTo>
                <a:lnTo>
                  <a:pt x="0" y="49672"/>
                </a:lnTo>
                <a:lnTo>
                  <a:pt x="49672" y="49672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100" y="1316850"/>
            <a:ext cx="455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13100" y="3996250"/>
            <a:ext cx="2265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>
            <a:off x="6943142" y="-34"/>
            <a:ext cx="2200858" cy="1700440"/>
          </a:xfrm>
          <a:custGeom>
            <a:avLst/>
            <a:gdLst/>
            <a:ahLst/>
            <a:cxnLst/>
            <a:rect l="l" t="t" r="r" b="b"/>
            <a:pathLst>
              <a:path w="57091" h="44110" extrusionOk="0">
                <a:moveTo>
                  <a:pt x="1" y="0"/>
                </a:moveTo>
                <a:lnTo>
                  <a:pt x="1" y="795"/>
                </a:lnTo>
                <a:cubicBezTo>
                  <a:pt x="25631" y="3775"/>
                  <a:pt x="47023" y="20862"/>
                  <a:pt x="56229" y="44109"/>
                </a:cubicBezTo>
                <a:lnTo>
                  <a:pt x="57090" y="44109"/>
                </a:lnTo>
                <a:cubicBezTo>
                  <a:pt x="47884" y="20399"/>
                  <a:pt x="26095" y="2981"/>
                  <a:pt x="1" y="0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85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5400000">
            <a:off x="4209425" y="601175"/>
            <a:ext cx="332400" cy="8752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-50"/>
            <a:ext cx="332400" cy="48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Google Shape;28;p4"/>
          <p:cNvSpPr/>
          <p:nvPr/>
        </p:nvSpPr>
        <p:spPr>
          <a:xfrm flipH="1">
            <a:off x="7561574" y="3561077"/>
            <a:ext cx="1582426" cy="1582458"/>
          </a:xfrm>
          <a:custGeom>
            <a:avLst/>
            <a:gdLst/>
            <a:ahLst/>
            <a:cxnLst/>
            <a:rect l="l" t="t" r="r" b="b"/>
            <a:pathLst>
              <a:path w="49672" h="49673" extrusionOk="0">
                <a:moveTo>
                  <a:pt x="0" y="0"/>
                </a:moveTo>
                <a:lnTo>
                  <a:pt x="0" y="49672"/>
                </a:lnTo>
                <a:lnTo>
                  <a:pt x="49672" y="49672"/>
                </a:lnTo>
                <a:lnTo>
                  <a:pt x="0" y="0"/>
                </a:lnTo>
                <a:close/>
              </a:path>
            </a:pathLst>
          </a:custGeom>
          <a:solidFill>
            <a:srgbClr val="F189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7881000" y="-50"/>
            <a:ext cx="1263000" cy="1263000"/>
          </a:xfrm>
          <a:prstGeom prst="rtTriangle">
            <a:avLst/>
          </a:prstGeom>
          <a:solidFill>
            <a:srgbClr val="274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14375" y="1034575"/>
            <a:ext cx="7816500" cy="3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Font typeface="Muli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18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Josefin Slab SemiBold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3F3F3"/>
              </a:buClr>
              <a:buSzPts val="1400"/>
              <a:buFont typeface="Josefin Slab SemiBold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614375" y="419100"/>
            <a:ext cx="4033800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321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28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"/>
              <a:buNone/>
              <a:defRPr sz="28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714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pos="450">
          <p15:clr>
            <a:srgbClr val="EA4335"/>
          </p15:clr>
        </p15:guide>
        <p15:guide id="2" orient="horz" pos="339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665">
          <p15:clr>
            <a:srgbClr val="EA4335"/>
          </p15:clr>
        </p15:guide>
        <p15:guide id="8" pos="409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483861" y="551945"/>
            <a:ext cx="2176280" cy="471427"/>
          </a:xfrm>
          <a:prstGeom prst="round2SameRect">
            <a:avLst>
              <a:gd name="adj1" fmla="val 36232"/>
              <a:gd name="adj2" fmla="val 0"/>
            </a:avLst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08000" tIns="72000" rIns="108000" bIns="72000" rtlCol="1">
            <a:spAutoFit/>
          </a:bodyPr>
          <a:lstStyle/>
          <a:p>
            <a:pPr algn="ctr" rtl="1"/>
            <a:r>
              <a:rPr lang="ar-EG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PT Bold Heading" pitchFamily="2" charset="-78"/>
              </a:rPr>
              <a:t>قسم الهندسة الزراعية</a:t>
            </a:r>
            <a:endParaRPr lang="ar-EG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768462" y="1307544"/>
            <a:ext cx="360707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1800" dirty="0">
                <a:solidFill>
                  <a:srgbClr val="30859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PT Bold Heading" pitchFamily="2" charset="-78"/>
              </a:rPr>
              <a:t>برنامج الهندسة الزراعية والنظم </a:t>
            </a:r>
            <a:r>
              <a:rPr lang="ar-SA" sz="1800" dirty="0" smtClean="0">
                <a:solidFill>
                  <a:srgbClr val="30859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PT Bold Heading" pitchFamily="2" charset="-78"/>
              </a:rPr>
              <a:t>الحيوية</a:t>
            </a:r>
            <a:endParaRPr lang="ar-EG" sz="1800" dirty="0">
              <a:solidFill>
                <a:srgbClr val="30859C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973920" y="1698362"/>
            <a:ext cx="1196161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EG" sz="1600" dirty="0" smtClean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PT Bold Heading" pitchFamily="2" charset="-78"/>
              </a:rPr>
              <a:t>المستوى الأول</a:t>
            </a:r>
            <a:endParaRPr lang="ar-EG" sz="1600" dirty="0">
              <a:solidFill>
                <a:schemeClr val="accent6">
                  <a:lumMod val="50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233234" y="2221400"/>
            <a:ext cx="4677535" cy="578306"/>
          </a:xfrm>
          <a:prstGeom prst="round2DiagRect">
            <a:avLst>
              <a:gd name="adj1" fmla="val 50000"/>
              <a:gd name="adj2" fmla="val 0"/>
            </a:avLst>
          </a:prstGeom>
          <a:ln w="3175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lIns="72000" tIns="36000" rIns="72000" bIns="36000" rtlCol="1" anchor="ctr" anchorCtr="1">
            <a:spAutoFit/>
          </a:bodyPr>
          <a:lstStyle/>
          <a:p>
            <a:pPr algn="ctr" rtl="1"/>
            <a:r>
              <a:rPr lang="ar-E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مقرر:: فيزياء خواص مواد </a:t>
            </a:r>
            <a:r>
              <a:rPr lang="ar-EG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وحرارة وكهربية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4158265" y="2891720"/>
            <a:ext cx="82747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EG" sz="20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المحاضر</a:t>
            </a:r>
            <a:endParaRPr lang="ar-EG" sz="20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67544" y="4475896"/>
            <a:ext cx="15007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المحاضرة الأولى</a:t>
            </a:r>
            <a:endParaRPr lang="ar-EG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2982396" y="3295006"/>
            <a:ext cx="3252954" cy="491747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 w="3175">
            <a:solidFill>
              <a:srgbClr val="297387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2000" tIns="36000" rIns="72000" bIns="36000" numCol="1" anchor="ctr" anchorCtr="1">
            <a:spAutoFit/>
          </a:bodyPr>
          <a:lstStyle/>
          <a:p>
            <a:pPr algn="ctr" rtl="1"/>
            <a:r>
              <a:rPr lang="ar-EG" sz="1800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الأستاذ الدكتور/ </a:t>
            </a:r>
            <a:r>
              <a:rPr lang="ar-EG" sz="18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محمد </a:t>
            </a:r>
            <a:r>
              <a:rPr lang="ar-EG" sz="1800" dirty="0" err="1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محمد</a:t>
            </a:r>
            <a:r>
              <a:rPr lang="ar-EG" sz="1800" dirty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 </a:t>
            </a:r>
            <a:r>
              <a:rPr lang="ar-EG" sz="1800" dirty="0" err="1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PT Bold Heading" pitchFamily="2" charset="-78"/>
              </a:rPr>
              <a:t>محمد</a:t>
            </a:r>
            <a:endParaRPr lang="ar-EG" sz="1800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7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0"/>
          <p:cNvSpPr txBox="1">
            <a:spLocks noGrp="1"/>
          </p:cNvSpPr>
          <p:nvPr>
            <p:ph type="title"/>
          </p:nvPr>
        </p:nvSpPr>
        <p:spPr>
          <a:xfrm>
            <a:off x="1403648" y="334466"/>
            <a:ext cx="6405897" cy="5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0" dirty="0" smtClean="0">
                <a:cs typeface="PT Bold Heading" pitchFamily="2" charset="-78"/>
              </a:rPr>
              <a:t>مقدمة</a:t>
            </a:r>
            <a:endParaRPr b="0" dirty="0">
              <a:cs typeface="PT Bold Heading" pitchFamily="2" charset="-78"/>
            </a:endParaRPr>
          </a:p>
        </p:txBody>
      </p:sp>
      <p:sp>
        <p:nvSpPr>
          <p:cNvPr id="357" name="Google Shape;357;p50"/>
          <p:cNvSpPr txBox="1">
            <a:spLocks noGrp="1"/>
          </p:cNvSpPr>
          <p:nvPr>
            <p:ph type="body" idx="1"/>
          </p:nvPr>
        </p:nvSpPr>
        <p:spPr>
          <a:xfrm>
            <a:off x="539552" y="962567"/>
            <a:ext cx="7558025" cy="3769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Low" rtl="1">
              <a:lnSpc>
                <a:spcPct val="100000"/>
              </a:lnSpc>
              <a:buClr>
                <a:schemeClr val="hlink"/>
              </a:buClr>
              <a:buSzPts val="1100"/>
              <a:buNone/>
            </a:pPr>
            <a:r>
              <a:rPr lang="ar-EG" sz="1800" b="1" dirty="0">
                <a:latin typeface="+mj-lt"/>
              </a:rPr>
              <a:t>تمنح جامعة المنصورة</a:t>
            </a:r>
            <a:r>
              <a:rPr lang="ar-EG" sz="1800" b="1" dirty="0" smtClean="0">
                <a:latin typeface="+mj-lt"/>
              </a:rPr>
              <a:t>، بناء </a:t>
            </a:r>
            <a:r>
              <a:rPr lang="ar-EG" sz="1800" b="1" dirty="0">
                <a:latin typeface="+mj-lt"/>
              </a:rPr>
              <a:t>على طلب مجلس كلية الزراعة الدرجات العلمية الآتية : </a:t>
            </a:r>
          </a:p>
          <a:p>
            <a:pPr marL="0" lvl="0" indent="0" algn="justLow" rtl="1">
              <a:lnSpc>
                <a:spcPct val="100000"/>
              </a:lnSpc>
              <a:buClr>
                <a:schemeClr val="hlink"/>
              </a:buClr>
              <a:buSzPts val="1100"/>
              <a:buNone/>
            </a:pPr>
            <a:r>
              <a:rPr lang="ar-EG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أولا : درجة بكالوريوس العلوم الزراعية في : </a:t>
            </a:r>
          </a:p>
          <a:p>
            <a:pPr marL="0" lvl="0" indent="0" algn="justLow" rtl="1">
              <a:lnSpc>
                <a:spcPct val="100000"/>
              </a:lnSpc>
              <a:buClr>
                <a:schemeClr val="hlink"/>
              </a:buClr>
              <a:buSzPts val="1100"/>
              <a:buNone/>
            </a:pPr>
            <a:r>
              <a:rPr lang="ar-EG" sz="1800" b="1" dirty="0" smtClean="0">
                <a:latin typeface="+mj-lt"/>
              </a:rPr>
              <a:t>الهندسة </a:t>
            </a:r>
            <a:r>
              <a:rPr lang="ar-EG" sz="1800" b="1" dirty="0">
                <a:latin typeface="+mj-lt"/>
              </a:rPr>
              <a:t>الزراعية والنظم الحيوية  : يقبل بهذا البرنامج الطلاب الحاصلون على الثانوية العامة شعبة الرياضيات بطابع تنسيق مستقل ، وتبدأ الدراسة به اعتبارا من المستوى الأول .  </a:t>
            </a:r>
          </a:p>
          <a:p>
            <a:pPr marL="0" lvl="0" indent="0" algn="justLow" rtl="1">
              <a:lnSpc>
                <a:spcPct val="100000"/>
              </a:lnSpc>
              <a:buClr>
                <a:schemeClr val="hlink"/>
              </a:buClr>
              <a:buSzPts val="1100"/>
              <a:buNone/>
            </a:pPr>
            <a:r>
              <a:rPr lang="ar-EG" sz="1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ثانيا : درجة بكالوريوس العلوم الزراعية فى إحدى برامج التخصص التالية :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الإنتاج </a:t>
            </a:r>
            <a:r>
              <a:rPr lang="ar-EG" sz="1800" b="1" dirty="0">
                <a:latin typeface="+mj-lt"/>
              </a:rPr>
              <a:t>النباتي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الإنتاج </a:t>
            </a:r>
            <a:r>
              <a:rPr lang="ar-EG" sz="1800" b="1" dirty="0">
                <a:latin typeface="+mj-lt"/>
              </a:rPr>
              <a:t>الحيواني والداجنى والسمكي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وقاية </a:t>
            </a:r>
            <a:r>
              <a:rPr lang="ar-EG" sz="1800" b="1" dirty="0">
                <a:latin typeface="+mj-lt"/>
              </a:rPr>
              <a:t>النبات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علوم </a:t>
            </a:r>
            <a:r>
              <a:rPr lang="ar-EG" sz="1800" b="1" dirty="0">
                <a:latin typeface="+mj-lt"/>
              </a:rPr>
              <a:t>وتكنولوجيا الأغذية  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التقنية </a:t>
            </a:r>
            <a:r>
              <a:rPr lang="ar-EG" sz="1800" b="1" dirty="0">
                <a:latin typeface="+mj-lt"/>
              </a:rPr>
              <a:t>الحيوية الزراعية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العلوم الاقتصادية والاجتماعية </a:t>
            </a:r>
            <a:r>
              <a:rPr lang="ar-EG" sz="1800" b="1" dirty="0">
                <a:latin typeface="+mj-lt"/>
              </a:rPr>
              <a:t>الزراعية  </a:t>
            </a:r>
          </a:p>
          <a:p>
            <a:pPr marL="285750" indent="-285750" algn="justLow" rtl="1">
              <a:lnSpc>
                <a:spcPct val="100000"/>
              </a:lnSpc>
              <a:buClr>
                <a:schemeClr val="hlink"/>
              </a:buClr>
              <a:buSzPts val="1100"/>
            </a:pPr>
            <a:r>
              <a:rPr lang="ar-EG" sz="1800" b="1" dirty="0" smtClean="0">
                <a:latin typeface="+mj-lt"/>
              </a:rPr>
              <a:t>الأراضي </a:t>
            </a:r>
            <a:r>
              <a:rPr lang="ar-EG" sz="1800" b="1" dirty="0">
                <a:latin typeface="+mj-lt"/>
              </a:rPr>
              <a:t>والمياه </a:t>
            </a:r>
          </a:p>
        </p:txBody>
      </p:sp>
    </p:spTree>
    <p:extLst>
      <p:ext uri="{BB962C8B-B14F-4D97-AF65-F5344CB8AC3E}">
        <p14:creationId xmlns:p14="http://schemas.microsoft.com/office/powerpoint/2010/main" val="7657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30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in Clinical Case by Slidesgo">
  <a:themeElements>
    <a:clrScheme name="Simple Light">
      <a:dk1>
        <a:srgbClr val="274752"/>
      </a:dk1>
      <a:lt1>
        <a:srgbClr val="FFFFFF"/>
      </a:lt1>
      <a:dk2>
        <a:srgbClr val="274752"/>
      </a:dk2>
      <a:lt2>
        <a:srgbClr val="FFFFFF"/>
      </a:lt2>
      <a:accent1>
        <a:srgbClr val="F18941"/>
      </a:accent1>
      <a:accent2>
        <a:srgbClr val="C7E6EE"/>
      </a:accent2>
      <a:accent3>
        <a:srgbClr val="274752"/>
      </a:accent3>
      <a:accent4>
        <a:srgbClr val="FFFFFF"/>
      </a:accent4>
      <a:accent5>
        <a:srgbClr val="F18941"/>
      </a:accent5>
      <a:accent6>
        <a:srgbClr val="C7E6EE"/>
      </a:accent6>
      <a:hlink>
        <a:srgbClr val="6092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108</Words>
  <Application>Microsoft Office PowerPoint</Application>
  <PresentationFormat>عرض على الشاشة (9:16)‏</PresentationFormat>
  <Paragraphs>19</Paragraphs>
  <Slides>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10" baseType="lpstr">
      <vt:lpstr>Arial</vt:lpstr>
      <vt:lpstr>PT Bold Heading</vt:lpstr>
      <vt:lpstr>Open Sans</vt:lpstr>
      <vt:lpstr>Lato</vt:lpstr>
      <vt:lpstr>Muli</vt:lpstr>
      <vt:lpstr>Josefin Slab SemiBold</vt:lpstr>
      <vt:lpstr>Pain Clinical Case by Slidesgo</vt:lpstr>
      <vt:lpstr>عرض تقديمي في PowerPoint</vt:lpstr>
      <vt:lpstr>مقدمة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NEWSLETTER</dc:title>
  <dc:creator>agrfac</dc:creator>
  <cp:lastModifiedBy>agrfac</cp:lastModifiedBy>
  <cp:revision>24</cp:revision>
  <dcterms:modified xsi:type="dcterms:W3CDTF">2020-10-12T07:49:03Z</dcterms:modified>
</cp:coreProperties>
</file>