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277" r:id="rId22"/>
    <p:sldId id="278" r:id="rId23"/>
    <p:sldId id="279" r:id="rId24"/>
    <p:sldId id="28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43" d="100"/>
          <a:sy n="43" d="100"/>
        </p:scale>
        <p:origin x="-129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A720A1-2823-4C9A-976E-B006D0E4BD6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pPr rtl="1"/>
          <a:endParaRPr lang="ar-IQ"/>
        </a:p>
      </dgm:t>
    </dgm:pt>
    <dgm:pt modelId="{06EA61B7-F83D-4455-946A-9B936F009AD6}">
      <dgm:prSet phldrT="[Text]"/>
      <dgm:spPr/>
      <dgm:t>
        <a:bodyPr/>
        <a:lstStyle/>
        <a:p>
          <a:pPr rtl="1"/>
          <a:r>
            <a:rPr lang="ar-IQ" dirty="0" smtClean="0"/>
            <a:t>حقوق المتعاقد مع الادارة</a:t>
          </a:r>
          <a:endParaRPr lang="ar-IQ" dirty="0"/>
        </a:p>
      </dgm:t>
    </dgm:pt>
    <dgm:pt modelId="{7D3209BE-050F-4A80-8687-C0E0A4D9A775}" type="parTrans" cxnId="{74EFCE4E-365D-411B-AD9C-D738DF3F6F6C}">
      <dgm:prSet/>
      <dgm:spPr/>
      <dgm:t>
        <a:bodyPr/>
        <a:lstStyle/>
        <a:p>
          <a:pPr rtl="1"/>
          <a:endParaRPr lang="ar-IQ"/>
        </a:p>
      </dgm:t>
    </dgm:pt>
    <dgm:pt modelId="{61140761-0199-412E-B32B-6739E96C6BA5}" type="sibTrans" cxnId="{74EFCE4E-365D-411B-AD9C-D738DF3F6F6C}">
      <dgm:prSet/>
      <dgm:spPr/>
      <dgm:t>
        <a:bodyPr/>
        <a:lstStyle/>
        <a:p>
          <a:pPr rtl="1"/>
          <a:endParaRPr lang="ar-IQ"/>
        </a:p>
      </dgm:t>
    </dgm:pt>
    <dgm:pt modelId="{B8EFD5AF-240A-4303-B1C4-9F89482B2CE2}" type="asst">
      <dgm:prSet phldrT="[Text]" phldr="1"/>
      <dgm:spPr/>
      <dgm:t>
        <a:bodyPr/>
        <a:lstStyle/>
        <a:p>
          <a:pPr rtl="1"/>
          <a:endParaRPr lang="ar-IQ" dirty="0"/>
        </a:p>
      </dgm:t>
    </dgm:pt>
    <dgm:pt modelId="{9D78FE87-5C10-49F9-A275-F8B886183881}" type="parTrans" cxnId="{E478E80E-F746-431D-875E-2ABB60BD3835}">
      <dgm:prSet/>
      <dgm:spPr/>
      <dgm:t>
        <a:bodyPr/>
        <a:lstStyle/>
        <a:p>
          <a:pPr rtl="1"/>
          <a:endParaRPr lang="ar-IQ"/>
        </a:p>
      </dgm:t>
    </dgm:pt>
    <dgm:pt modelId="{715D766B-85F0-43B3-ABC9-1B78B9CDF0E2}" type="sibTrans" cxnId="{E478E80E-F746-431D-875E-2ABB60BD3835}">
      <dgm:prSet/>
      <dgm:spPr/>
      <dgm:t>
        <a:bodyPr/>
        <a:lstStyle/>
        <a:p>
          <a:pPr rtl="1"/>
          <a:endParaRPr lang="ar-IQ"/>
        </a:p>
      </dgm:t>
    </dgm:pt>
    <dgm:pt modelId="{235CAB4B-F221-401C-B7C5-5B45468C7D02}">
      <dgm:prSet phldrT="[Text]"/>
      <dgm:spPr/>
      <dgm:t>
        <a:bodyPr/>
        <a:lstStyle/>
        <a:p>
          <a:pPr rtl="1"/>
          <a:r>
            <a:rPr lang="ar-IQ" dirty="0" smtClean="0"/>
            <a:t>حقه في الحصول على مامن شأنه اعادة التوازن المالي للعقد</a:t>
          </a:r>
          <a:endParaRPr lang="ar-IQ" dirty="0"/>
        </a:p>
      </dgm:t>
    </dgm:pt>
    <dgm:pt modelId="{010215BB-204D-41A6-89EE-2A4D0A9FE720}" type="parTrans" cxnId="{91B6E01E-0101-4C80-9686-E331418DA2DA}">
      <dgm:prSet/>
      <dgm:spPr/>
      <dgm:t>
        <a:bodyPr/>
        <a:lstStyle/>
        <a:p>
          <a:pPr rtl="1"/>
          <a:endParaRPr lang="ar-IQ"/>
        </a:p>
      </dgm:t>
    </dgm:pt>
    <dgm:pt modelId="{BB508A73-36F2-47A5-B68B-97AEF361A923}" type="sibTrans" cxnId="{91B6E01E-0101-4C80-9686-E331418DA2DA}">
      <dgm:prSet/>
      <dgm:spPr/>
      <dgm:t>
        <a:bodyPr/>
        <a:lstStyle/>
        <a:p>
          <a:pPr rtl="1"/>
          <a:endParaRPr lang="ar-IQ"/>
        </a:p>
      </dgm:t>
    </dgm:pt>
    <dgm:pt modelId="{2425713A-006A-4374-B489-52C3924AFDFD}">
      <dgm:prSet phldrT="[Text]"/>
      <dgm:spPr/>
      <dgm:t>
        <a:bodyPr/>
        <a:lstStyle/>
        <a:p>
          <a:pPr rtl="1"/>
          <a:r>
            <a:rPr lang="ar-IQ" dirty="0" smtClean="0"/>
            <a:t>حق المتعاقد في الحصول على المقابل النقدي المتفق عليه في العقد</a:t>
          </a:r>
          <a:endParaRPr lang="ar-IQ" dirty="0"/>
        </a:p>
      </dgm:t>
    </dgm:pt>
    <dgm:pt modelId="{2ED57BDB-10F3-4D42-A518-94AB34F12800}" type="parTrans" cxnId="{C13AB52B-8296-4710-800C-57F170E876CE}">
      <dgm:prSet/>
      <dgm:spPr/>
      <dgm:t>
        <a:bodyPr/>
        <a:lstStyle/>
        <a:p>
          <a:pPr rtl="1"/>
          <a:endParaRPr lang="ar-IQ"/>
        </a:p>
      </dgm:t>
    </dgm:pt>
    <dgm:pt modelId="{8B9B7E64-8B6E-4C1D-A425-862C7191F1DB}" type="sibTrans" cxnId="{C13AB52B-8296-4710-800C-57F170E876CE}">
      <dgm:prSet/>
      <dgm:spPr/>
      <dgm:t>
        <a:bodyPr/>
        <a:lstStyle/>
        <a:p>
          <a:pPr rtl="1"/>
          <a:endParaRPr lang="ar-IQ"/>
        </a:p>
      </dgm:t>
    </dgm:pt>
    <dgm:pt modelId="{6A5279FE-568A-487D-9D58-57B0014400AE}">
      <dgm:prSet phldrT="[Text]"/>
      <dgm:spPr/>
      <dgm:t>
        <a:bodyPr/>
        <a:lstStyle/>
        <a:p>
          <a:pPr rtl="1"/>
          <a:r>
            <a:rPr lang="ar-IQ" dirty="0" smtClean="0"/>
            <a:t>حق المتعاقد في ان تحترم الادارة التزاماتها التعاقدية</a:t>
          </a:r>
          <a:endParaRPr lang="ar-IQ" dirty="0"/>
        </a:p>
      </dgm:t>
    </dgm:pt>
    <dgm:pt modelId="{6D2637F4-03FA-44AE-A54E-7FF6796E3ECC}" type="parTrans" cxnId="{AB846757-9B2D-4F3B-8D49-6B1B44B6D231}">
      <dgm:prSet/>
      <dgm:spPr/>
      <dgm:t>
        <a:bodyPr/>
        <a:lstStyle/>
        <a:p>
          <a:pPr rtl="1"/>
          <a:endParaRPr lang="ar-IQ"/>
        </a:p>
      </dgm:t>
    </dgm:pt>
    <dgm:pt modelId="{72A91F7C-C45F-43FE-9376-7C2C079A094C}" type="sibTrans" cxnId="{AB846757-9B2D-4F3B-8D49-6B1B44B6D231}">
      <dgm:prSet/>
      <dgm:spPr/>
      <dgm:t>
        <a:bodyPr/>
        <a:lstStyle/>
        <a:p>
          <a:pPr rtl="1"/>
          <a:endParaRPr lang="ar-IQ"/>
        </a:p>
      </dgm:t>
    </dgm:pt>
    <dgm:pt modelId="{26457DB2-AEDD-444B-A8DC-C1121949ED96}" type="pres">
      <dgm:prSet presAssocID="{4CA720A1-2823-4C9A-976E-B006D0E4BD6D}" presName="hierChild1" presStyleCnt="0">
        <dgm:presLayoutVars>
          <dgm:orgChart val="1"/>
          <dgm:chPref val="1"/>
          <dgm:dir/>
          <dgm:animOne val="branch"/>
          <dgm:animLvl val="lvl"/>
          <dgm:resizeHandles/>
        </dgm:presLayoutVars>
      </dgm:prSet>
      <dgm:spPr/>
      <dgm:t>
        <a:bodyPr/>
        <a:lstStyle/>
        <a:p>
          <a:pPr rtl="1"/>
          <a:endParaRPr lang="ar-IQ"/>
        </a:p>
      </dgm:t>
    </dgm:pt>
    <dgm:pt modelId="{9F9431A6-68D3-4E8E-89CC-C6E0A2EB2970}" type="pres">
      <dgm:prSet presAssocID="{06EA61B7-F83D-4455-946A-9B936F009AD6}" presName="hierRoot1" presStyleCnt="0">
        <dgm:presLayoutVars>
          <dgm:hierBranch val="init"/>
        </dgm:presLayoutVars>
      </dgm:prSet>
      <dgm:spPr/>
    </dgm:pt>
    <dgm:pt modelId="{B5659BDA-E8DC-48BE-AC5B-69C4D4AFF491}" type="pres">
      <dgm:prSet presAssocID="{06EA61B7-F83D-4455-946A-9B936F009AD6}" presName="rootComposite1" presStyleCnt="0"/>
      <dgm:spPr/>
    </dgm:pt>
    <dgm:pt modelId="{CC4A142F-81C2-4557-BD98-A8F9AD719934}" type="pres">
      <dgm:prSet presAssocID="{06EA61B7-F83D-4455-946A-9B936F009AD6}" presName="rootText1" presStyleLbl="node0" presStyleIdx="0" presStyleCnt="1">
        <dgm:presLayoutVars>
          <dgm:chPref val="3"/>
        </dgm:presLayoutVars>
      </dgm:prSet>
      <dgm:spPr/>
      <dgm:t>
        <a:bodyPr/>
        <a:lstStyle/>
        <a:p>
          <a:pPr rtl="1"/>
          <a:endParaRPr lang="ar-IQ"/>
        </a:p>
      </dgm:t>
    </dgm:pt>
    <dgm:pt modelId="{A2C10134-C8D2-4137-B314-5F91923CD59B}" type="pres">
      <dgm:prSet presAssocID="{06EA61B7-F83D-4455-946A-9B936F009AD6}" presName="rootConnector1" presStyleLbl="node1" presStyleIdx="0" presStyleCnt="0"/>
      <dgm:spPr/>
      <dgm:t>
        <a:bodyPr/>
        <a:lstStyle/>
        <a:p>
          <a:pPr rtl="1"/>
          <a:endParaRPr lang="ar-IQ"/>
        </a:p>
      </dgm:t>
    </dgm:pt>
    <dgm:pt modelId="{F12290A4-1933-430D-AE60-8A5562AC0F93}" type="pres">
      <dgm:prSet presAssocID="{06EA61B7-F83D-4455-946A-9B936F009AD6}" presName="hierChild2" presStyleCnt="0"/>
      <dgm:spPr/>
    </dgm:pt>
    <dgm:pt modelId="{0F819867-B3EA-4200-A8DC-653DA89AC724}" type="pres">
      <dgm:prSet presAssocID="{010215BB-204D-41A6-89EE-2A4D0A9FE720}" presName="Name37" presStyleLbl="parChTrans1D2" presStyleIdx="0" presStyleCnt="4"/>
      <dgm:spPr/>
      <dgm:t>
        <a:bodyPr/>
        <a:lstStyle/>
        <a:p>
          <a:pPr rtl="1"/>
          <a:endParaRPr lang="ar-IQ"/>
        </a:p>
      </dgm:t>
    </dgm:pt>
    <dgm:pt modelId="{0EE0F1CB-6FB6-4BF6-B82A-5C94B2908B09}" type="pres">
      <dgm:prSet presAssocID="{235CAB4B-F221-401C-B7C5-5B45468C7D02}" presName="hierRoot2" presStyleCnt="0">
        <dgm:presLayoutVars>
          <dgm:hierBranch val="init"/>
        </dgm:presLayoutVars>
      </dgm:prSet>
      <dgm:spPr/>
    </dgm:pt>
    <dgm:pt modelId="{F1F5E608-5EEF-4DA7-8E57-94CDE844215E}" type="pres">
      <dgm:prSet presAssocID="{235CAB4B-F221-401C-B7C5-5B45468C7D02}" presName="rootComposite" presStyleCnt="0"/>
      <dgm:spPr/>
    </dgm:pt>
    <dgm:pt modelId="{91C75263-22F2-475E-BDF3-3577D9E3EF75}" type="pres">
      <dgm:prSet presAssocID="{235CAB4B-F221-401C-B7C5-5B45468C7D02}" presName="rootText" presStyleLbl="node2" presStyleIdx="0" presStyleCnt="3">
        <dgm:presLayoutVars>
          <dgm:chPref val="3"/>
        </dgm:presLayoutVars>
      </dgm:prSet>
      <dgm:spPr/>
      <dgm:t>
        <a:bodyPr/>
        <a:lstStyle/>
        <a:p>
          <a:pPr rtl="1"/>
          <a:endParaRPr lang="ar-IQ"/>
        </a:p>
      </dgm:t>
    </dgm:pt>
    <dgm:pt modelId="{7C084FD9-A52A-46D3-A0A5-DC22BA173771}" type="pres">
      <dgm:prSet presAssocID="{235CAB4B-F221-401C-B7C5-5B45468C7D02}" presName="rootConnector" presStyleLbl="node2" presStyleIdx="0" presStyleCnt="3"/>
      <dgm:spPr/>
      <dgm:t>
        <a:bodyPr/>
        <a:lstStyle/>
        <a:p>
          <a:pPr rtl="1"/>
          <a:endParaRPr lang="ar-IQ"/>
        </a:p>
      </dgm:t>
    </dgm:pt>
    <dgm:pt modelId="{AB69D7FC-B924-4D77-93AA-C17C225F75D8}" type="pres">
      <dgm:prSet presAssocID="{235CAB4B-F221-401C-B7C5-5B45468C7D02}" presName="hierChild4" presStyleCnt="0"/>
      <dgm:spPr/>
    </dgm:pt>
    <dgm:pt modelId="{B75510B2-9DA9-47C2-B5FC-068196AB6BA8}" type="pres">
      <dgm:prSet presAssocID="{235CAB4B-F221-401C-B7C5-5B45468C7D02}" presName="hierChild5" presStyleCnt="0"/>
      <dgm:spPr/>
    </dgm:pt>
    <dgm:pt modelId="{4B719822-ED36-4FBF-81AE-B8B1213361D6}" type="pres">
      <dgm:prSet presAssocID="{2ED57BDB-10F3-4D42-A518-94AB34F12800}" presName="Name37" presStyleLbl="parChTrans1D2" presStyleIdx="1" presStyleCnt="4"/>
      <dgm:spPr/>
      <dgm:t>
        <a:bodyPr/>
        <a:lstStyle/>
        <a:p>
          <a:pPr rtl="1"/>
          <a:endParaRPr lang="ar-IQ"/>
        </a:p>
      </dgm:t>
    </dgm:pt>
    <dgm:pt modelId="{A964B9AE-45EF-40F6-A828-38F7948D0F3C}" type="pres">
      <dgm:prSet presAssocID="{2425713A-006A-4374-B489-52C3924AFDFD}" presName="hierRoot2" presStyleCnt="0">
        <dgm:presLayoutVars>
          <dgm:hierBranch val="init"/>
        </dgm:presLayoutVars>
      </dgm:prSet>
      <dgm:spPr/>
    </dgm:pt>
    <dgm:pt modelId="{2C6FF3DD-274E-4574-BF26-9F5847E80DC9}" type="pres">
      <dgm:prSet presAssocID="{2425713A-006A-4374-B489-52C3924AFDFD}" presName="rootComposite" presStyleCnt="0"/>
      <dgm:spPr/>
    </dgm:pt>
    <dgm:pt modelId="{6837F31A-59C8-4261-8C3A-A1FBBBFA980E}" type="pres">
      <dgm:prSet presAssocID="{2425713A-006A-4374-B489-52C3924AFDFD}" presName="rootText" presStyleLbl="node2" presStyleIdx="1" presStyleCnt="3">
        <dgm:presLayoutVars>
          <dgm:chPref val="3"/>
        </dgm:presLayoutVars>
      </dgm:prSet>
      <dgm:spPr/>
      <dgm:t>
        <a:bodyPr/>
        <a:lstStyle/>
        <a:p>
          <a:pPr rtl="1"/>
          <a:endParaRPr lang="ar-IQ"/>
        </a:p>
      </dgm:t>
    </dgm:pt>
    <dgm:pt modelId="{9EAE5A67-52DA-4594-84DF-E991E5B7D1EB}" type="pres">
      <dgm:prSet presAssocID="{2425713A-006A-4374-B489-52C3924AFDFD}" presName="rootConnector" presStyleLbl="node2" presStyleIdx="1" presStyleCnt="3"/>
      <dgm:spPr/>
      <dgm:t>
        <a:bodyPr/>
        <a:lstStyle/>
        <a:p>
          <a:pPr rtl="1"/>
          <a:endParaRPr lang="ar-IQ"/>
        </a:p>
      </dgm:t>
    </dgm:pt>
    <dgm:pt modelId="{D1567CA0-033B-49B2-8359-D4DE777E0765}" type="pres">
      <dgm:prSet presAssocID="{2425713A-006A-4374-B489-52C3924AFDFD}" presName="hierChild4" presStyleCnt="0"/>
      <dgm:spPr/>
    </dgm:pt>
    <dgm:pt modelId="{91C90BAB-BCB2-4862-A368-71322CCE849E}" type="pres">
      <dgm:prSet presAssocID="{2425713A-006A-4374-B489-52C3924AFDFD}" presName="hierChild5" presStyleCnt="0"/>
      <dgm:spPr/>
    </dgm:pt>
    <dgm:pt modelId="{82B1A820-73DE-4962-8B8B-C786723C00D5}" type="pres">
      <dgm:prSet presAssocID="{6D2637F4-03FA-44AE-A54E-7FF6796E3ECC}" presName="Name37" presStyleLbl="parChTrans1D2" presStyleIdx="2" presStyleCnt="4"/>
      <dgm:spPr/>
      <dgm:t>
        <a:bodyPr/>
        <a:lstStyle/>
        <a:p>
          <a:pPr rtl="1"/>
          <a:endParaRPr lang="ar-IQ"/>
        </a:p>
      </dgm:t>
    </dgm:pt>
    <dgm:pt modelId="{A0CB96CA-E6AB-425A-A2AF-DA97C536DD7E}" type="pres">
      <dgm:prSet presAssocID="{6A5279FE-568A-487D-9D58-57B0014400AE}" presName="hierRoot2" presStyleCnt="0">
        <dgm:presLayoutVars>
          <dgm:hierBranch val="init"/>
        </dgm:presLayoutVars>
      </dgm:prSet>
      <dgm:spPr/>
    </dgm:pt>
    <dgm:pt modelId="{C5C77B6C-06FF-4D1F-BDB3-B62E372AD132}" type="pres">
      <dgm:prSet presAssocID="{6A5279FE-568A-487D-9D58-57B0014400AE}" presName="rootComposite" presStyleCnt="0"/>
      <dgm:spPr/>
    </dgm:pt>
    <dgm:pt modelId="{CDAB79B3-0424-4709-8CAE-4A0CCCCCD3D3}" type="pres">
      <dgm:prSet presAssocID="{6A5279FE-568A-487D-9D58-57B0014400AE}" presName="rootText" presStyleLbl="node2" presStyleIdx="2" presStyleCnt="3">
        <dgm:presLayoutVars>
          <dgm:chPref val="3"/>
        </dgm:presLayoutVars>
      </dgm:prSet>
      <dgm:spPr/>
      <dgm:t>
        <a:bodyPr/>
        <a:lstStyle/>
        <a:p>
          <a:pPr rtl="1"/>
          <a:endParaRPr lang="ar-IQ"/>
        </a:p>
      </dgm:t>
    </dgm:pt>
    <dgm:pt modelId="{160CFF88-2E88-4545-9835-D7B27C02A9DD}" type="pres">
      <dgm:prSet presAssocID="{6A5279FE-568A-487D-9D58-57B0014400AE}" presName="rootConnector" presStyleLbl="node2" presStyleIdx="2" presStyleCnt="3"/>
      <dgm:spPr/>
      <dgm:t>
        <a:bodyPr/>
        <a:lstStyle/>
        <a:p>
          <a:pPr rtl="1"/>
          <a:endParaRPr lang="ar-IQ"/>
        </a:p>
      </dgm:t>
    </dgm:pt>
    <dgm:pt modelId="{ED13F80C-5DC1-453E-B091-4CC5AEAD2C75}" type="pres">
      <dgm:prSet presAssocID="{6A5279FE-568A-487D-9D58-57B0014400AE}" presName="hierChild4" presStyleCnt="0"/>
      <dgm:spPr/>
    </dgm:pt>
    <dgm:pt modelId="{733B384B-C807-48EE-A3B4-8848E6935294}" type="pres">
      <dgm:prSet presAssocID="{6A5279FE-568A-487D-9D58-57B0014400AE}" presName="hierChild5" presStyleCnt="0"/>
      <dgm:spPr/>
    </dgm:pt>
    <dgm:pt modelId="{B856EA32-DF95-4C94-A46F-DE6766A3052C}" type="pres">
      <dgm:prSet presAssocID="{06EA61B7-F83D-4455-946A-9B936F009AD6}" presName="hierChild3" presStyleCnt="0"/>
      <dgm:spPr/>
    </dgm:pt>
    <dgm:pt modelId="{90432CCB-6165-4216-9146-D06EDDF149EA}" type="pres">
      <dgm:prSet presAssocID="{9D78FE87-5C10-49F9-A275-F8B886183881}" presName="Name111" presStyleLbl="parChTrans1D2" presStyleIdx="3" presStyleCnt="4"/>
      <dgm:spPr/>
      <dgm:t>
        <a:bodyPr/>
        <a:lstStyle/>
        <a:p>
          <a:pPr rtl="1"/>
          <a:endParaRPr lang="ar-IQ"/>
        </a:p>
      </dgm:t>
    </dgm:pt>
    <dgm:pt modelId="{149CE9F3-F5DE-485A-8D4B-BDF231C085FB}" type="pres">
      <dgm:prSet presAssocID="{B8EFD5AF-240A-4303-B1C4-9F89482B2CE2}" presName="hierRoot3" presStyleCnt="0">
        <dgm:presLayoutVars>
          <dgm:hierBranch val="init"/>
        </dgm:presLayoutVars>
      </dgm:prSet>
      <dgm:spPr/>
    </dgm:pt>
    <dgm:pt modelId="{6F31E84F-531F-4261-9820-1B53FEC262AD}" type="pres">
      <dgm:prSet presAssocID="{B8EFD5AF-240A-4303-B1C4-9F89482B2CE2}" presName="rootComposite3" presStyleCnt="0"/>
      <dgm:spPr/>
    </dgm:pt>
    <dgm:pt modelId="{8B4AAB60-A948-4780-BF0C-511DD2C528CF}" type="pres">
      <dgm:prSet presAssocID="{B8EFD5AF-240A-4303-B1C4-9F89482B2CE2}" presName="rootText3" presStyleLbl="asst1" presStyleIdx="0" presStyleCnt="1" custFlipVert="0" custFlipHor="1" custScaleX="3898" custScaleY="8841">
        <dgm:presLayoutVars>
          <dgm:chPref val="3"/>
        </dgm:presLayoutVars>
      </dgm:prSet>
      <dgm:spPr/>
      <dgm:t>
        <a:bodyPr/>
        <a:lstStyle/>
        <a:p>
          <a:pPr rtl="1"/>
          <a:endParaRPr lang="ar-IQ"/>
        </a:p>
      </dgm:t>
    </dgm:pt>
    <dgm:pt modelId="{FEBABFDF-EAA5-4C06-B575-252FC60DB41A}" type="pres">
      <dgm:prSet presAssocID="{B8EFD5AF-240A-4303-B1C4-9F89482B2CE2}" presName="rootConnector3" presStyleLbl="asst1" presStyleIdx="0" presStyleCnt="1"/>
      <dgm:spPr/>
      <dgm:t>
        <a:bodyPr/>
        <a:lstStyle/>
        <a:p>
          <a:pPr rtl="1"/>
          <a:endParaRPr lang="ar-IQ"/>
        </a:p>
      </dgm:t>
    </dgm:pt>
    <dgm:pt modelId="{A6BAA97D-9BA8-4C9F-B0EA-F09F78F939C6}" type="pres">
      <dgm:prSet presAssocID="{B8EFD5AF-240A-4303-B1C4-9F89482B2CE2}" presName="hierChild6" presStyleCnt="0"/>
      <dgm:spPr/>
    </dgm:pt>
    <dgm:pt modelId="{FA9647C1-E41D-451F-AB0D-F388222BA173}" type="pres">
      <dgm:prSet presAssocID="{B8EFD5AF-240A-4303-B1C4-9F89482B2CE2}" presName="hierChild7" presStyleCnt="0"/>
      <dgm:spPr/>
    </dgm:pt>
  </dgm:ptLst>
  <dgm:cxnLst>
    <dgm:cxn modelId="{23379420-4021-4FCE-A738-18CFF7DFAD23}" type="presOf" srcId="{B8EFD5AF-240A-4303-B1C4-9F89482B2CE2}" destId="{8B4AAB60-A948-4780-BF0C-511DD2C528CF}" srcOrd="0" destOrd="0" presId="urn:microsoft.com/office/officeart/2005/8/layout/orgChart1"/>
    <dgm:cxn modelId="{0237D73C-C573-4F4F-AF7D-302C39BFC2E5}" type="presOf" srcId="{06EA61B7-F83D-4455-946A-9B936F009AD6}" destId="{CC4A142F-81C2-4557-BD98-A8F9AD719934}" srcOrd="0" destOrd="0" presId="urn:microsoft.com/office/officeart/2005/8/layout/orgChart1"/>
    <dgm:cxn modelId="{E478E80E-F746-431D-875E-2ABB60BD3835}" srcId="{06EA61B7-F83D-4455-946A-9B936F009AD6}" destId="{B8EFD5AF-240A-4303-B1C4-9F89482B2CE2}" srcOrd="0" destOrd="0" parTransId="{9D78FE87-5C10-49F9-A275-F8B886183881}" sibTransId="{715D766B-85F0-43B3-ABC9-1B78B9CDF0E2}"/>
    <dgm:cxn modelId="{130A8E0A-DB80-40E4-9715-59180729F53A}" type="presOf" srcId="{010215BB-204D-41A6-89EE-2A4D0A9FE720}" destId="{0F819867-B3EA-4200-A8DC-653DA89AC724}" srcOrd="0" destOrd="0" presId="urn:microsoft.com/office/officeart/2005/8/layout/orgChart1"/>
    <dgm:cxn modelId="{C0E90020-6AE4-488F-A4BF-A500116AD64E}" type="presOf" srcId="{9D78FE87-5C10-49F9-A275-F8B886183881}" destId="{90432CCB-6165-4216-9146-D06EDDF149EA}" srcOrd="0" destOrd="0" presId="urn:microsoft.com/office/officeart/2005/8/layout/orgChart1"/>
    <dgm:cxn modelId="{D21763C1-0D21-4432-A745-2EA389F51834}" type="presOf" srcId="{6D2637F4-03FA-44AE-A54E-7FF6796E3ECC}" destId="{82B1A820-73DE-4962-8B8B-C786723C00D5}" srcOrd="0" destOrd="0" presId="urn:microsoft.com/office/officeart/2005/8/layout/orgChart1"/>
    <dgm:cxn modelId="{91B6E01E-0101-4C80-9686-E331418DA2DA}" srcId="{06EA61B7-F83D-4455-946A-9B936F009AD6}" destId="{235CAB4B-F221-401C-B7C5-5B45468C7D02}" srcOrd="1" destOrd="0" parTransId="{010215BB-204D-41A6-89EE-2A4D0A9FE720}" sibTransId="{BB508A73-36F2-47A5-B68B-97AEF361A923}"/>
    <dgm:cxn modelId="{C13AB52B-8296-4710-800C-57F170E876CE}" srcId="{06EA61B7-F83D-4455-946A-9B936F009AD6}" destId="{2425713A-006A-4374-B489-52C3924AFDFD}" srcOrd="2" destOrd="0" parTransId="{2ED57BDB-10F3-4D42-A518-94AB34F12800}" sibTransId="{8B9B7E64-8B6E-4C1D-A425-862C7191F1DB}"/>
    <dgm:cxn modelId="{44E05043-9A17-4C83-8B71-FC6C8BB67484}" type="presOf" srcId="{235CAB4B-F221-401C-B7C5-5B45468C7D02}" destId="{91C75263-22F2-475E-BDF3-3577D9E3EF75}" srcOrd="0" destOrd="0" presId="urn:microsoft.com/office/officeart/2005/8/layout/orgChart1"/>
    <dgm:cxn modelId="{42BE7103-1A0E-4864-AC6A-78ADF2628657}" type="presOf" srcId="{6A5279FE-568A-487D-9D58-57B0014400AE}" destId="{CDAB79B3-0424-4709-8CAE-4A0CCCCCD3D3}" srcOrd="0" destOrd="0" presId="urn:microsoft.com/office/officeart/2005/8/layout/orgChart1"/>
    <dgm:cxn modelId="{8E0797CE-818C-4E84-9DF1-94CE49F25A1B}" type="presOf" srcId="{2425713A-006A-4374-B489-52C3924AFDFD}" destId="{9EAE5A67-52DA-4594-84DF-E991E5B7D1EB}" srcOrd="1" destOrd="0" presId="urn:microsoft.com/office/officeart/2005/8/layout/orgChart1"/>
    <dgm:cxn modelId="{EEFD4919-1D4B-4FAC-94A9-C27D94516D86}" type="presOf" srcId="{B8EFD5AF-240A-4303-B1C4-9F89482B2CE2}" destId="{FEBABFDF-EAA5-4C06-B575-252FC60DB41A}" srcOrd="1" destOrd="0" presId="urn:microsoft.com/office/officeart/2005/8/layout/orgChart1"/>
    <dgm:cxn modelId="{98B2B754-C6FC-4399-9DE9-17EF439B4CAA}" type="presOf" srcId="{06EA61B7-F83D-4455-946A-9B936F009AD6}" destId="{A2C10134-C8D2-4137-B314-5F91923CD59B}" srcOrd="1" destOrd="0" presId="urn:microsoft.com/office/officeart/2005/8/layout/orgChart1"/>
    <dgm:cxn modelId="{74EFCE4E-365D-411B-AD9C-D738DF3F6F6C}" srcId="{4CA720A1-2823-4C9A-976E-B006D0E4BD6D}" destId="{06EA61B7-F83D-4455-946A-9B936F009AD6}" srcOrd="0" destOrd="0" parTransId="{7D3209BE-050F-4A80-8687-C0E0A4D9A775}" sibTransId="{61140761-0199-412E-B32B-6739E96C6BA5}"/>
    <dgm:cxn modelId="{1D2E3E27-183D-4FC5-9A9C-C73DA7D84F1A}" type="presOf" srcId="{235CAB4B-F221-401C-B7C5-5B45468C7D02}" destId="{7C084FD9-A52A-46D3-A0A5-DC22BA173771}" srcOrd="1" destOrd="0" presId="urn:microsoft.com/office/officeart/2005/8/layout/orgChart1"/>
    <dgm:cxn modelId="{6226B832-EF0B-48D8-9DEE-006E07C98A12}" type="presOf" srcId="{4CA720A1-2823-4C9A-976E-B006D0E4BD6D}" destId="{26457DB2-AEDD-444B-A8DC-C1121949ED96}" srcOrd="0" destOrd="0" presId="urn:microsoft.com/office/officeart/2005/8/layout/orgChart1"/>
    <dgm:cxn modelId="{1D43E33D-9FE0-4D7D-BCFD-55D8C0AFC92E}" type="presOf" srcId="{2ED57BDB-10F3-4D42-A518-94AB34F12800}" destId="{4B719822-ED36-4FBF-81AE-B8B1213361D6}" srcOrd="0" destOrd="0" presId="urn:microsoft.com/office/officeart/2005/8/layout/orgChart1"/>
    <dgm:cxn modelId="{AB846757-9B2D-4F3B-8D49-6B1B44B6D231}" srcId="{06EA61B7-F83D-4455-946A-9B936F009AD6}" destId="{6A5279FE-568A-487D-9D58-57B0014400AE}" srcOrd="3" destOrd="0" parTransId="{6D2637F4-03FA-44AE-A54E-7FF6796E3ECC}" sibTransId="{72A91F7C-C45F-43FE-9376-7C2C079A094C}"/>
    <dgm:cxn modelId="{B4F10D82-EEF3-4FEE-A9D8-3D5F30EA3B95}" type="presOf" srcId="{2425713A-006A-4374-B489-52C3924AFDFD}" destId="{6837F31A-59C8-4261-8C3A-A1FBBBFA980E}" srcOrd="0" destOrd="0" presId="urn:microsoft.com/office/officeart/2005/8/layout/orgChart1"/>
    <dgm:cxn modelId="{6162F8EE-4ECB-4434-92C1-3191CEFFC885}" type="presOf" srcId="{6A5279FE-568A-487D-9D58-57B0014400AE}" destId="{160CFF88-2E88-4545-9835-D7B27C02A9DD}" srcOrd="1" destOrd="0" presId="urn:microsoft.com/office/officeart/2005/8/layout/orgChart1"/>
    <dgm:cxn modelId="{53432785-66F1-4D73-BB75-539AEDD5DE0D}" type="presParOf" srcId="{26457DB2-AEDD-444B-A8DC-C1121949ED96}" destId="{9F9431A6-68D3-4E8E-89CC-C6E0A2EB2970}" srcOrd="0" destOrd="0" presId="urn:microsoft.com/office/officeart/2005/8/layout/orgChart1"/>
    <dgm:cxn modelId="{C9750F2E-284E-4841-95D0-878AE835B7BE}" type="presParOf" srcId="{9F9431A6-68D3-4E8E-89CC-C6E0A2EB2970}" destId="{B5659BDA-E8DC-48BE-AC5B-69C4D4AFF491}" srcOrd="0" destOrd="0" presId="urn:microsoft.com/office/officeart/2005/8/layout/orgChart1"/>
    <dgm:cxn modelId="{F8DD0A72-788D-468A-882B-448893F6DE17}" type="presParOf" srcId="{B5659BDA-E8DC-48BE-AC5B-69C4D4AFF491}" destId="{CC4A142F-81C2-4557-BD98-A8F9AD719934}" srcOrd="0" destOrd="0" presId="urn:microsoft.com/office/officeart/2005/8/layout/orgChart1"/>
    <dgm:cxn modelId="{B88B028C-80E4-4849-AA66-84ED69442790}" type="presParOf" srcId="{B5659BDA-E8DC-48BE-AC5B-69C4D4AFF491}" destId="{A2C10134-C8D2-4137-B314-5F91923CD59B}" srcOrd="1" destOrd="0" presId="urn:microsoft.com/office/officeart/2005/8/layout/orgChart1"/>
    <dgm:cxn modelId="{A7FF71E1-EFEA-4EBB-9FAC-2BFE712705D8}" type="presParOf" srcId="{9F9431A6-68D3-4E8E-89CC-C6E0A2EB2970}" destId="{F12290A4-1933-430D-AE60-8A5562AC0F93}" srcOrd="1" destOrd="0" presId="urn:microsoft.com/office/officeart/2005/8/layout/orgChart1"/>
    <dgm:cxn modelId="{8077C157-5626-48CE-9246-B32D7BCD9F58}" type="presParOf" srcId="{F12290A4-1933-430D-AE60-8A5562AC0F93}" destId="{0F819867-B3EA-4200-A8DC-653DA89AC724}" srcOrd="0" destOrd="0" presId="urn:microsoft.com/office/officeart/2005/8/layout/orgChart1"/>
    <dgm:cxn modelId="{E98A248B-8FEA-4881-8633-59961D3D78FA}" type="presParOf" srcId="{F12290A4-1933-430D-AE60-8A5562AC0F93}" destId="{0EE0F1CB-6FB6-4BF6-B82A-5C94B2908B09}" srcOrd="1" destOrd="0" presId="urn:microsoft.com/office/officeart/2005/8/layout/orgChart1"/>
    <dgm:cxn modelId="{E1B54A76-DF5E-4AAC-9EDF-EC998AA46C9F}" type="presParOf" srcId="{0EE0F1CB-6FB6-4BF6-B82A-5C94B2908B09}" destId="{F1F5E608-5EEF-4DA7-8E57-94CDE844215E}" srcOrd="0" destOrd="0" presId="urn:microsoft.com/office/officeart/2005/8/layout/orgChart1"/>
    <dgm:cxn modelId="{1D97EF4D-1A3D-4E1F-BC3F-A58A694A056F}" type="presParOf" srcId="{F1F5E608-5EEF-4DA7-8E57-94CDE844215E}" destId="{91C75263-22F2-475E-BDF3-3577D9E3EF75}" srcOrd="0" destOrd="0" presId="urn:microsoft.com/office/officeart/2005/8/layout/orgChart1"/>
    <dgm:cxn modelId="{D8396F7F-EEC0-42F4-9241-132FD5DBAA2D}" type="presParOf" srcId="{F1F5E608-5EEF-4DA7-8E57-94CDE844215E}" destId="{7C084FD9-A52A-46D3-A0A5-DC22BA173771}" srcOrd="1" destOrd="0" presId="urn:microsoft.com/office/officeart/2005/8/layout/orgChart1"/>
    <dgm:cxn modelId="{720FD77C-F534-4E1E-8734-E5FC167042BF}" type="presParOf" srcId="{0EE0F1CB-6FB6-4BF6-B82A-5C94B2908B09}" destId="{AB69D7FC-B924-4D77-93AA-C17C225F75D8}" srcOrd="1" destOrd="0" presId="urn:microsoft.com/office/officeart/2005/8/layout/orgChart1"/>
    <dgm:cxn modelId="{D2EF01D3-0768-4597-9931-866C42485044}" type="presParOf" srcId="{0EE0F1CB-6FB6-4BF6-B82A-5C94B2908B09}" destId="{B75510B2-9DA9-47C2-B5FC-068196AB6BA8}" srcOrd="2" destOrd="0" presId="urn:microsoft.com/office/officeart/2005/8/layout/orgChart1"/>
    <dgm:cxn modelId="{036F05AB-925A-44F3-BF12-30E2E3E326B4}" type="presParOf" srcId="{F12290A4-1933-430D-AE60-8A5562AC0F93}" destId="{4B719822-ED36-4FBF-81AE-B8B1213361D6}" srcOrd="2" destOrd="0" presId="urn:microsoft.com/office/officeart/2005/8/layout/orgChart1"/>
    <dgm:cxn modelId="{D126DB81-367F-4BA7-9069-CDB3D51C1BA7}" type="presParOf" srcId="{F12290A4-1933-430D-AE60-8A5562AC0F93}" destId="{A964B9AE-45EF-40F6-A828-38F7948D0F3C}" srcOrd="3" destOrd="0" presId="urn:microsoft.com/office/officeart/2005/8/layout/orgChart1"/>
    <dgm:cxn modelId="{296C6192-D66F-4100-9438-D40EC61DB3E1}" type="presParOf" srcId="{A964B9AE-45EF-40F6-A828-38F7948D0F3C}" destId="{2C6FF3DD-274E-4574-BF26-9F5847E80DC9}" srcOrd="0" destOrd="0" presId="urn:microsoft.com/office/officeart/2005/8/layout/orgChart1"/>
    <dgm:cxn modelId="{E268DFAE-F83D-4B72-B33B-23949BA9C7CB}" type="presParOf" srcId="{2C6FF3DD-274E-4574-BF26-9F5847E80DC9}" destId="{6837F31A-59C8-4261-8C3A-A1FBBBFA980E}" srcOrd="0" destOrd="0" presId="urn:microsoft.com/office/officeart/2005/8/layout/orgChart1"/>
    <dgm:cxn modelId="{5C5CBA00-C67D-4417-B68F-D956405610CA}" type="presParOf" srcId="{2C6FF3DD-274E-4574-BF26-9F5847E80DC9}" destId="{9EAE5A67-52DA-4594-84DF-E991E5B7D1EB}" srcOrd="1" destOrd="0" presId="urn:microsoft.com/office/officeart/2005/8/layout/orgChart1"/>
    <dgm:cxn modelId="{B3DC37C3-4D61-4CC4-B44E-6A733594A0EB}" type="presParOf" srcId="{A964B9AE-45EF-40F6-A828-38F7948D0F3C}" destId="{D1567CA0-033B-49B2-8359-D4DE777E0765}" srcOrd="1" destOrd="0" presId="urn:microsoft.com/office/officeart/2005/8/layout/orgChart1"/>
    <dgm:cxn modelId="{9026F5E7-5BCB-4BB0-BC36-02F4EC5BF4E8}" type="presParOf" srcId="{A964B9AE-45EF-40F6-A828-38F7948D0F3C}" destId="{91C90BAB-BCB2-4862-A368-71322CCE849E}" srcOrd="2" destOrd="0" presId="urn:microsoft.com/office/officeart/2005/8/layout/orgChart1"/>
    <dgm:cxn modelId="{99B294F8-0D4A-4C24-A0DE-B4F377B677B1}" type="presParOf" srcId="{F12290A4-1933-430D-AE60-8A5562AC0F93}" destId="{82B1A820-73DE-4962-8B8B-C786723C00D5}" srcOrd="4" destOrd="0" presId="urn:microsoft.com/office/officeart/2005/8/layout/orgChart1"/>
    <dgm:cxn modelId="{6A84F4FA-532B-447C-B0F4-99E6FF2DCB02}" type="presParOf" srcId="{F12290A4-1933-430D-AE60-8A5562AC0F93}" destId="{A0CB96CA-E6AB-425A-A2AF-DA97C536DD7E}" srcOrd="5" destOrd="0" presId="urn:microsoft.com/office/officeart/2005/8/layout/orgChart1"/>
    <dgm:cxn modelId="{EDDB5178-2956-43BC-9F30-D358707D9E2E}" type="presParOf" srcId="{A0CB96CA-E6AB-425A-A2AF-DA97C536DD7E}" destId="{C5C77B6C-06FF-4D1F-BDB3-B62E372AD132}" srcOrd="0" destOrd="0" presId="urn:microsoft.com/office/officeart/2005/8/layout/orgChart1"/>
    <dgm:cxn modelId="{65235BB5-32A0-4A33-AA32-C49957CD75F8}" type="presParOf" srcId="{C5C77B6C-06FF-4D1F-BDB3-B62E372AD132}" destId="{CDAB79B3-0424-4709-8CAE-4A0CCCCCD3D3}" srcOrd="0" destOrd="0" presId="urn:microsoft.com/office/officeart/2005/8/layout/orgChart1"/>
    <dgm:cxn modelId="{E0DD5B43-A64D-4DD9-B671-E7017537A57C}" type="presParOf" srcId="{C5C77B6C-06FF-4D1F-BDB3-B62E372AD132}" destId="{160CFF88-2E88-4545-9835-D7B27C02A9DD}" srcOrd="1" destOrd="0" presId="urn:microsoft.com/office/officeart/2005/8/layout/orgChart1"/>
    <dgm:cxn modelId="{3C2A0FD5-F522-4303-88BF-65AC4E75106D}" type="presParOf" srcId="{A0CB96CA-E6AB-425A-A2AF-DA97C536DD7E}" destId="{ED13F80C-5DC1-453E-B091-4CC5AEAD2C75}" srcOrd="1" destOrd="0" presId="urn:microsoft.com/office/officeart/2005/8/layout/orgChart1"/>
    <dgm:cxn modelId="{6A03BA46-5D59-41DA-9C6B-F4A3A0FFF7D3}" type="presParOf" srcId="{A0CB96CA-E6AB-425A-A2AF-DA97C536DD7E}" destId="{733B384B-C807-48EE-A3B4-8848E6935294}" srcOrd="2" destOrd="0" presId="urn:microsoft.com/office/officeart/2005/8/layout/orgChart1"/>
    <dgm:cxn modelId="{76AED1AB-FBF0-4B41-A2E7-30460E676237}" type="presParOf" srcId="{9F9431A6-68D3-4E8E-89CC-C6E0A2EB2970}" destId="{B856EA32-DF95-4C94-A46F-DE6766A3052C}" srcOrd="2" destOrd="0" presId="urn:microsoft.com/office/officeart/2005/8/layout/orgChart1"/>
    <dgm:cxn modelId="{D084ECB2-0737-4E7A-8B3A-DEAC91233B4D}" type="presParOf" srcId="{B856EA32-DF95-4C94-A46F-DE6766A3052C}" destId="{90432CCB-6165-4216-9146-D06EDDF149EA}" srcOrd="0" destOrd="0" presId="urn:microsoft.com/office/officeart/2005/8/layout/orgChart1"/>
    <dgm:cxn modelId="{7D474AE4-8A5C-47DC-A6B2-99140FFEFC84}" type="presParOf" srcId="{B856EA32-DF95-4C94-A46F-DE6766A3052C}" destId="{149CE9F3-F5DE-485A-8D4B-BDF231C085FB}" srcOrd="1" destOrd="0" presId="urn:microsoft.com/office/officeart/2005/8/layout/orgChart1"/>
    <dgm:cxn modelId="{01FC4407-50D4-474C-819C-B8928E329081}" type="presParOf" srcId="{149CE9F3-F5DE-485A-8D4B-BDF231C085FB}" destId="{6F31E84F-531F-4261-9820-1B53FEC262AD}" srcOrd="0" destOrd="0" presId="urn:microsoft.com/office/officeart/2005/8/layout/orgChart1"/>
    <dgm:cxn modelId="{CADE4720-8405-4CA3-A448-9F5CF5181912}" type="presParOf" srcId="{6F31E84F-531F-4261-9820-1B53FEC262AD}" destId="{8B4AAB60-A948-4780-BF0C-511DD2C528CF}" srcOrd="0" destOrd="0" presId="urn:microsoft.com/office/officeart/2005/8/layout/orgChart1"/>
    <dgm:cxn modelId="{1D5A9101-5750-4F2E-AA28-1B4A7EF6C2AA}" type="presParOf" srcId="{6F31E84F-531F-4261-9820-1B53FEC262AD}" destId="{FEBABFDF-EAA5-4C06-B575-252FC60DB41A}" srcOrd="1" destOrd="0" presId="urn:microsoft.com/office/officeart/2005/8/layout/orgChart1"/>
    <dgm:cxn modelId="{FD3CE4EA-7BD6-4982-8DA9-C8F62160ED36}" type="presParOf" srcId="{149CE9F3-F5DE-485A-8D4B-BDF231C085FB}" destId="{A6BAA97D-9BA8-4C9F-B0EA-F09F78F939C6}" srcOrd="1" destOrd="0" presId="urn:microsoft.com/office/officeart/2005/8/layout/orgChart1"/>
    <dgm:cxn modelId="{4081CE16-96E5-4F28-A4A9-0FD7510B2BE0}" type="presParOf" srcId="{149CE9F3-F5DE-485A-8D4B-BDF231C085FB}" destId="{FA9647C1-E41D-451F-AB0D-F388222BA17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432CCB-6165-4216-9146-D06EDDF149EA}">
      <dsp:nvSpPr>
        <dsp:cNvPr id="0" name=""/>
        <dsp:cNvSpPr/>
      </dsp:nvSpPr>
      <dsp:spPr>
        <a:xfrm>
          <a:off x="3862170" y="1384824"/>
          <a:ext cx="252629" cy="1106756"/>
        </a:xfrm>
        <a:custGeom>
          <a:avLst/>
          <a:gdLst/>
          <a:ahLst/>
          <a:cxnLst/>
          <a:rect l="0" t="0" r="0" b="0"/>
          <a:pathLst>
            <a:path>
              <a:moveTo>
                <a:pt x="252629" y="0"/>
              </a:moveTo>
              <a:lnTo>
                <a:pt x="252629" y="1106756"/>
              </a:lnTo>
              <a:lnTo>
                <a:pt x="0" y="110675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2B1A820-73DE-4962-8B8B-C786723C00D5}">
      <dsp:nvSpPr>
        <dsp:cNvPr id="0" name=""/>
        <dsp:cNvSpPr/>
      </dsp:nvSpPr>
      <dsp:spPr>
        <a:xfrm>
          <a:off x="4114799" y="1384824"/>
          <a:ext cx="2911251" cy="2213513"/>
        </a:xfrm>
        <a:custGeom>
          <a:avLst/>
          <a:gdLst/>
          <a:ahLst/>
          <a:cxnLst/>
          <a:rect l="0" t="0" r="0" b="0"/>
          <a:pathLst>
            <a:path>
              <a:moveTo>
                <a:pt x="0" y="0"/>
              </a:moveTo>
              <a:lnTo>
                <a:pt x="0" y="1960884"/>
              </a:lnTo>
              <a:lnTo>
                <a:pt x="2911251" y="1960884"/>
              </a:lnTo>
              <a:lnTo>
                <a:pt x="2911251" y="221351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B719822-ED36-4FBF-81AE-B8B1213361D6}">
      <dsp:nvSpPr>
        <dsp:cNvPr id="0" name=""/>
        <dsp:cNvSpPr/>
      </dsp:nvSpPr>
      <dsp:spPr>
        <a:xfrm>
          <a:off x="4069079" y="1384824"/>
          <a:ext cx="91440" cy="2213513"/>
        </a:xfrm>
        <a:custGeom>
          <a:avLst/>
          <a:gdLst/>
          <a:ahLst/>
          <a:cxnLst/>
          <a:rect l="0" t="0" r="0" b="0"/>
          <a:pathLst>
            <a:path>
              <a:moveTo>
                <a:pt x="45720" y="0"/>
              </a:moveTo>
              <a:lnTo>
                <a:pt x="45720" y="221351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819867-B3EA-4200-A8DC-653DA89AC724}">
      <dsp:nvSpPr>
        <dsp:cNvPr id="0" name=""/>
        <dsp:cNvSpPr/>
      </dsp:nvSpPr>
      <dsp:spPr>
        <a:xfrm>
          <a:off x="1203548" y="1384824"/>
          <a:ext cx="2911251" cy="2213513"/>
        </a:xfrm>
        <a:custGeom>
          <a:avLst/>
          <a:gdLst/>
          <a:ahLst/>
          <a:cxnLst/>
          <a:rect l="0" t="0" r="0" b="0"/>
          <a:pathLst>
            <a:path>
              <a:moveTo>
                <a:pt x="2911251" y="0"/>
              </a:moveTo>
              <a:lnTo>
                <a:pt x="2911251" y="1960884"/>
              </a:lnTo>
              <a:lnTo>
                <a:pt x="0" y="1960884"/>
              </a:lnTo>
              <a:lnTo>
                <a:pt x="0" y="221351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C4A142F-81C2-4557-BD98-A8F9AD719934}">
      <dsp:nvSpPr>
        <dsp:cNvPr id="0" name=""/>
        <dsp:cNvSpPr/>
      </dsp:nvSpPr>
      <dsp:spPr>
        <a:xfrm>
          <a:off x="2911803" y="181828"/>
          <a:ext cx="2405992" cy="12029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rtl="1">
            <a:lnSpc>
              <a:spcPct val="90000"/>
            </a:lnSpc>
            <a:spcBef>
              <a:spcPct val="0"/>
            </a:spcBef>
            <a:spcAft>
              <a:spcPct val="35000"/>
            </a:spcAft>
          </a:pPr>
          <a:r>
            <a:rPr lang="ar-IQ" sz="2300" kern="1200" dirty="0" smtClean="0"/>
            <a:t>حقوق المتعاقد مع الادارة</a:t>
          </a:r>
          <a:endParaRPr lang="ar-IQ" sz="2300" kern="1200" dirty="0"/>
        </a:p>
      </dsp:txBody>
      <dsp:txXfrm>
        <a:off x="2911803" y="181828"/>
        <a:ext cx="2405992" cy="1202996"/>
      </dsp:txXfrm>
    </dsp:sp>
    <dsp:sp modelId="{91C75263-22F2-475E-BDF3-3577D9E3EF75}">
      <dsp:nvSpPr>
        <dsp:cNvPr id="0" name=""/>
        <dsp:cNvSpPr/>
      </dsp:nvSpPr>
      <dsp:spPr>
        <a:xfrm>
          <a:off x="552" y="3598338"/>
          <a:ext cx="2405992" cy="12029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rtl="1">
            <a:lnSpc>
              <a:spcPct val="90000"/>
            </a:lnSpc>
            <a:spcBef>
              <a:spcPct val="0"/>
            </a:spcBef>
            <a:spcAft>
              <a:spcPct val="35000"/>
            </a:spcAft>
          </a:pPr>
          <a:r>
            <a:rPr lang="ar-IQ" sz="2300" kern="1200" dirty="0" smtClean="0"/>
            <a:t>حقه في الحصول على مامن شأنه اعادة التوازن المالي للعقد</a:t>
          </a:r>
          <a:endParaRPr lang="ar-IQ" sz="2300" kern="1200" dirty="0"/>
        </a:p>
      </dsp:txBody>
      <dsp:txXfrm>
        <a:off x="552" y="3598338"/>
        <a:ext cx="2405992" cy="1202996"/>
      </dsp:txXfrm>
    </dsp:sp>
    <dsp:sp modelId="{6837F31A-59C8-4261-8C3A-A1FBBBFA980E}">
      <dsp:nvSpPr>
        <dsp:cNvPr id="0" name=""/>
        <dsp:cNvSpPr/>
      </dsp:nvSpPr>
      <dsp:spPr>
        <a:xfrm>
          <a:off x="2911803" y="3598338"/>
          <a:ext cx="2405992" cy="12029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rtl="1">
            <a:lnSpc>
              <a:spcPct val="90000"/>
            </a:lnSpc>
            <a:spcBef>
              <a:spcPct val="0"/>
            </a:spcBef>
            <a:spcAft>
              <a:spcPct val="35000"/>
            </a:spcAft>
          </a:pPr>
          <a:r>
            <a:rPr lang="ar-IQ" sz="2300" kern="1200" dirty="0" smtClean="0"/>
            <a:t>حق المتعاقد في الحصول على المقابل النقدي المتفق عليه في العقد</a:t>
          </a:r>
          <a:endParaRPr lang="ar-IQ" sz="2300" kern="1200" dirty="0"/>
        </a:p>
      </dsp:txBody>
      <dsp:txXfrm>
        <a:off x="2911803" y="3598338"/>
        <a:ext cx="2405992" cy="1202996"/>
      </dsp:txXfrm>
    </dsp:sp>
    <dsp:sp modelId="{CDAB79B3-0424-4709-8CAE-4A0CCCCCD3D3}">
      <dsp:nvSpPr>
        <dsp:cNvPr id="0" name=""/>
        <dsp:cNvSpPr/>
      </dsp:nvSpPr>
      <dsp:spPr>
        <a:xfrm>
          <a:off x="5823054" y="3598338"/>
          <a:ext cx="2405992" cy="12029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rtl="1">
            <a:lnSpc>
              <a:spcPct val="90000"/>
            </a:lnSpc>
            <a:spcBef>
              <a:spcPct val="0"/>
            </a:spcBef>
            <a:spcAft>
              <a:spcPct val="35000"/>
            </a:spcAft>
          </a:pPr>
          <a:r>
            <a:rPr lang="ar-IQ" sz="2300" kern="1200" dirty="0" smtClean="0"/>
            <a:t>حق المتعاقد في ان تحترم الادارة التزاماتها التعاقدية</a:t>
          </a:r>
          <a:endParaRPr lang="ar-IQ" sz="2300" kern="1200" dirty="0"/>
        </a:p>
      </dsp:txBody>
      <dsp:txXfrm>
        <a:off x="5823054" y="3598338"/>
        <a:ext cx="2405992" cy="1202996"/>
      </dsp:txXfrm>
    </dsp:sp>
    <dsp:sp modelId="{8B4AAB60-A948-4780-BF0C-511DD2C528CF}">
      <dsp:nvSpPr>
        <dsp:cNvPr id="0" name=""/>
        <dsp:cNvSpPr/>
      </dsp:nvSpPr>
      <dsp:spPr>
        <a:xfrm flipH="1">
          <a:off x="3768385" y="2438403"/>
          <a:ext cx="93785" cy="10635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rtl="1">
            <a:lnSpc>
              <a:spcPct val="90000"/>
            </a:lnSpc>
            <a:spcBef>
              <a:spcPct val="0"/>
            </a:spcBef>
            <a:spcAft>
              <a:spcPct val="35000"/>
            </a:spcAft>
          </a:pPr>
          <a:endParaRPr lang="ar-IQ" sz="500" kern="1200" dirty="0"/>
        </a:p>
      </dsp:txBody>
      <dsp:txXfrm>
        <a:off x="3768385" y="2438403"/>
        <a:ext cx="93785" cy="10635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4DE043E-E36A-4A4B-BA6A-E04177A3BF5A}" type="datetimeFigureOut">
              <a:rPr lang="ar-IQ" smtClean="0"/>
              <a:t>17/09/1442</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42F0245-2F0E-4A39-8E95-896B6AC2165D}" type="slidenum">
              <a:rPr lang="ar-IQ" smtClean="0"/>
              <a:t>‹#›</a:t>
            </a:fld>
            <a:endParaRPr lang="ar-IQ"/>
          </a:p>
        </p:txBody>
      </p:sp>
    </p:spTree>
    <p:extLst>
      <p:ext uri="{BB962C8B-B14F-4D97-AF65-F5344CB8AC3E}">
        <p14:creationId xmlns:p14="http://schemas.microsoft.com/office/powerpoint/2010/main" val="245113425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حقوق المتعاقد مع الادارة</a:t>
            </a:r>
            <a:endParaRPr lang="ar-IQ" dirty="0"/>
          </a:p>
        </p:txBody>
      </p:sp>
      <p:sp>
        <p:nvSpPr>
          <p:cNvPr id="3" name="Subtitle 2"/>
          <p:cNvSpPr>
            <a:spLocks noGrp="1"/>
          </p:cNvSpPr>
          <p:nvPr>
            <p:ph type="subTitle" idx="1"/>
          </p:nvPr>
        </p:nvSpPr>
        <p:spPr>
          <a:xfrm flipV="1">
            <a:off x="304800" y="6755780"/>
            <a:ext cx="3657600" cy="76200"/>
          </a:xfrm>
        </p:spPr>
        <p:txBody>
          <a:bodyPr>
            <a:normAutofit fontScale="25000" lnSpcReduction="20000"/>
          </a:bodyPr>
          <a:lstStyle/>
          <a:p>
            <a:endParaRPr lang="ar-IQ" dirty="0"/>
          </a:p>
        </p:txBody>
      </p:sp>
      <p:sp>
        <p:nvSpPr>
          <p:cNvPr id="4" name="Date Placeholder 3"/>
          <p:cNvSpPr>
            <a:spLocks noGrp="1"/>
          </p:cNvSpPr>
          <p:nvPr>
            <p:ph type="dt" sz="half" idx="10"/>
          </p:nvPr>
        </p:nvSpPr>
        <p:spPr/>
        <p:txBody>
          <a:bodyPr/>
          <a:lstStyle/>
          <a:p>
            <a:fld id="{3CA5FA27-2D8F-4139-8EC0-2092E759AE69}" type="datetime1">
              <a:rPr lang="en-US" smtClean="0"/>
              <a:t>4/28/2021</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492356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ar-IQ" dirty="0" smtClean="0"/>
              <a:t> ص172</a:t>
            </a:r>
            <a:endParaRPr lang="ar-IQ" dirty="0"/>
          </a:p>
        </p:txBody>
      </p:sp>
      <p:sp>
        <p:nvSpPr>
          <p:cNvPr id="3" name="Content Placeholder 2"/>
          <p:cNvSpPr>
            <a:spLocks noGrp="1"/>
          </p:cNvSpPr>
          <p:nvPr>
            <p:ph idx="1"/>
          </p:nvPr>
        </p:nvSpPr>
        <p:spPr>
          <a:xfrm>
            <a:off x="457200" y="762000"/>
            <a:ext cx="8229600" cy="5364163"/>
          </a:xfrm>
        </p:spPr>
        <p:txBody>
          <a:bodyPr>
            <a:normAutofit lnSpcReduction="10000"/>
          </a:bodyPr>
          <a:lstStyle/>
          <a:p>
            <a:pPr algn="r"/>
            <a:r>
              <a:rPr lang="ar-IQ" dirty="0" smtClean="0"/>
              <a:t>لان ارتفع سعر الفحم </a:t>
            </a:r>
          </a:p>
          <a:p>
            <a:pPr algn="r"/>
            <a:r>
              <a:rPr lang="ar-IQ" dirty="0" smtClean="0"/>
              <a:t>واصبح تنفيذ الالتزام مرهقا للشركة</a:t>
            </a:r>
          </a:p>
          <a:p>
            <a:pPr algn="r"/>
            <a:r>
              <a:rPr lang="ar-IQ" dirty="0" smtClean="0"/>
              <a:t>طلبت الشركة من البلدية المتعاقد معها رفع الاسعار المفروضة على المنتفعين.</a:t>
            </a:r>
          </a:p>
          <a:p>
            <a:pPr algn="r"/>
            <a:r>
              <a:rPr lang="ar-IQ" dirty="0" smtClean="0"/>
              <a:t>ولقد رفضت البلديةذلك وتمسكت بشروط العقد</a:t>
            </a:r>
          </a:p>
          <a:p>
            <a:pPr algn="r"/>
            <a:r>
              <a:rPr lang="ar-IQ" dirty="0" smtClean="0"/>
              <a:t>والعقد شريعة المتعاقدين المتبعة في عقود القانون الخاص</a:t>
            </a:r>
          </a:p>
          <a:p>
            <a:pPr algn="r"/>
            <a:r>
              <a:rPr lang="ar-IQ" dirty="0" smtClean="0"/>
              <a:t>وعرض النزاع على مجلس الدولة </a:t>
            </a:r>
          </a:p>
          <a:p>
            <a:pPr algn="r"/>
            <a:r>
              <a:rPr lang="ar-IQ" dirty="0" smtClean="0"/>
              <a:t>واقر نظرية الظروف الطارئة كسبب لاعادة التواز المالي للعقد.واقر بالتزام الشركة بضمان محل الالتزام وعليه ان تتحمل فقط خلال هذه الفترة الوقتية</a:t>
            </a:r>
          </a:p>
          <a:p>
            <a:pPr algn="r"/>
            <a:endParaRPr lang="ar-IQ" dirty="0" smtClean="0"/>
          </a:p>
          <a:p>
            <a:pPr algn="r"/>
            <a:endParaRPr lang="ar-IQ" dirty="0"/>
          </a:p>
        </p:txBody>
      </p:sp>
    </p:spTree>
    <p:extLst>
      <p:ext uri="{BB962C8B-B14F-4D97-AF65-F5344CB8AC3E}">
        <p14:creationId xmlns:p14="http://schemas.microsoft.com/office/powerpoint/2010/main" val="3069015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ar-IQ" dirty="0" smtClean="0"/>
              <a:t>ص173</a:t>
            </a:r>
            <a:endParaRPr lang="ar-IQ" dirty="0"/>
          </a:p>
        </p:txBody>
      </p:sp>
      <p:sp>
        <p:nvSpPr>
          <p:cNvPr id="3" name="Content Placeholder 2"/>
          <p:cNvSpPr>
            <a:spLocks noGrp="1"/>
          </p:cNvSpPr>
          <p:nvPr>
            <p:ph idx="1"/>
          </p:nvPr>
        </p:nvSpPr>
        <p:spPr>
          <a:xfrm>
            <a:off x="457200" y="762000"/>
            <a:ext cx="8229600" cy="5364163"/>
          </a:xfrm>
        </p:spPr>
        <p:txBody>
          <a:bodyPr>
            <a:normAutofit fontScale="92500"/>
          </a:bodyPr>
          <a:lstStyle/>
          <a:p>
            <a:pPr algn="r"/>
            <a:r>
              <a:rPr lang="ar-IQ" b="1" dirty="0" smtClean="0"/>
              <a:t>وان نظريةالظروفالطارئة لاتجعل تنفيذ العقد مستحيلا مثلما هو الحال بالنسبة لقوة القاهرة التي تغفي المتعاقد معها من التنفيذ</a:t>
            </a:r>
          </a:p>
          <a:p>
            <a:pPr algn="r"/>
            <a:r>
              <a:rPr lang="ar-IQ" b="1" dirty="0" smtClean="0"/>
              <a:t>وعلى الادارة ان تتحمل ايضا بعض الخسائر لضمان استمرار المرفق العام  واداء خدماته دون انقطاع.</a:t>
            </a:r>
          </a:p>
          <a:p>
            <a:pPr algn="r"/>
            <a:r>
              <a:rPr lang="ar-IQ" b="1" dirty="0" smtClean="0"/>
              <a:t>----------------------------------------------------</a:t>
            </a:r>
          </a:p>
          <a:p>
            <a:pPr algn="r"/>
            <a:r>
              <a:rPr lang="ar-IQ" b="1" dirty="0" smtClean="0"/>
              <a:t>ان هذا الحكم يعد دستور نظرية الظروف الطارئة</a:t>
            </a:r>
          </a:p>
          <a:p>
            <a:pPr algn="r"/>
            <a:r>
              <a:rPr lang="ar-IQ" b="1" dirty="0" smtClean="0"/>
              <a:t>تقوم النظرية على فكرة العدالة المجردة التي  هي قوام القانون الاداري. وبالتالي الهدف الاساسي المصلحة العامة.</a:t>
            </a:r>
          </a:p>
          <a:p>
            <a:pPr algn="r"/>
            <a:r>
              <a:rPr lang="ar-IQ" b="1" dirty="0" smtClean="0"/>
              <a:t>وحسن سير المرافق العامة بانتظام واطراد وحسن اداء الاعمال والخدمات وسرعة انجازه</a:t>
            </a:r>
            <a:r>
              <a:rPr lang="ar-IQ" dirty="0" smtClean="0"/>
              <a:t>ا.</a:t>
            </a:r>
          </a:p>
        </p:txBody>
      </p:sp>
    </p:spTree>
    <p:extLst>
      <p:ext uri="{BB962C8B-B14F-4D97-AF65-F5344CB8AC3E}">
        <p14:creationId xmlns:p14="http://schemas.microsoft.com/office/powerpoint/2010/main" val="4231713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ar-IQ" dirty="0" smtClean="0"/>
              <a:t>                                                   ص173 </a:t>
            </a:r>
            <a:endParaRPr lang="ar-IQ" dirty="0"/>
          </a:p>
        </p:txBody>
      </p:sp>
      <p:sp>
        <p:nvSpPr>
          <p:cNvPr id="3" name="Content Placeholder 2"/>
          <p:cNvSpPr>
            <a:spLocks noGrp="1"/>
          </p:cNvSpPr>
          <p:nvPr>
            <p:ph idx="1"/>
          </p:nvPr>
        </p:nvSpPr>
        <p:spPr>
          <a:xfrm>
            <a:off x="457200" y="609600"/>
            <a:ext cx="8229600" cy="5516563"/>
          </a:xfrm>
        </p:spPr>
        <p:txBody>
          <a:bodyPr>
            <a:normAutofit lnSpcReduction="10000"/>
          </a:bodyPr>
          <a:lstStyle/>
          <a:p>
            <a:pPr algn="r"/>
            <a:r>
              <a:rPr lang="ar-IQ" dirty="0" smtClean="0"/>
              <a:t> وهدف المتعاقد مع الادارة هو المساعد ة في سبيل تحقيق المصلحة العامة</a:t>
            </a:r>
          </a:p>
          <a:p>
            <a:pPr algn="r"/>
            <a:r>
              <a:rPr lang="ar-IQ" dirty="0" smtClean="0"/>
              <a:t>فاذا طرات اثناء تنفيذ العقد الاداري ظروف او احداث لم تكن متوقعة اثناء ابرام العقد فقلبت اقتصادياته</a:t>
            </a:r>
          </a:p>
          <a:p>
            <a:pPr algn="r"/>
            <a:r>
              <a:rPr lang="ar-IQ" dirty="0" smtClean="0"/>
              <a:t>وتجعل تنفيذ العقد مستحيلا  واثقل عبئا واكثر كلفة  مما عقده المتعاقدان</a:t>
            </a:r>
          </a:p>
          <a:p>
            <a:pPr algn="r"/>
            <a:r>
              <a:rPr lang="ar-IQ" dirty="0" smtClean="0"/>
              <a:t>وكانت الخسارة تجاوزت الخسارة المالوفة العادية التي يحتملها اي متعاقد الى خسارة فادحة استثنائية وغير عادية</a:t>
            </a:r>
          </a:p>
          <a:p>
            <a:pPr algn="r"/>
            <a:r>
              <a:rPr lang="ar-IQ" dirty="0"/>
              <a:t> </a:t>
            </a:r>
            <a:r>
              <a:rPr lang="ar-IQ" dirty="0" smtClean="0"/>
              <a:t>فان من حق المتعاقد المتضرر ان يطلب من الطرف الاخر مشاركته  في الخسارة التي تحملها فيعوضه عنها تعويضا جزئيا.</a:t>
            </a:r>
          </a:p>
          <a:p>
            <a:pPr algn="r"/>
            <a:endParaRPr lang="ar-IQ" dirty="0"/>
          </a:p>
        </p:txBody>
      </p:sp>
    </p:spTree>
    <p:extLst>
      <p:ext uri="{BB962C8B-B14F-4D97-AF65-F5344CB8AC3E}">
        <p14:creationId xmlns:p14="http://schemas.microsoft.com/office/powerpoint/2010/main" val="154845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شروط تطبيق نظرية الظروف الطارئة</a:t>
            </a:r>
            <a:endParaRPr lang="ar-IQ" dirty="0"/>
          </a:p>
        </p:txBody>
      </p:sp>
      <p:sp>
        <p:nvSpPr>
          <p:cNvPr id="3" name="Content Placeholder 2"/>
          <p:cNvSpPr>
            <a:spLocks noGrp="1"/>
          </p:cNvSpPr>
          <p:nvPr>
            <p:ph idx="1"/>
          </p:nvPr>
        </p:nvSpPr>
        <p:spPr/>
        <p:txBody>
          <a:bodyPr>
            <a:normAutofit lnSpcReduction="10000"/>
          </a:bodyPr>
          <a:lstStyle/>
          <a:p>
            <a:pPr algn="r"/>
            <a:r>
              <a:rPr lang="ar-IQ" dirty="0" smtClean="0"/>
              <a:t>1- وقوع حوادث استثنائية عامة وغير متوقعة اثناء تنفيذ العقد    </a:t>
            </a:r>
          </a:p>
          <a:p>
            <a:pPr algn="r"/>
            <a:r>
              <a:rPr lang="ar-IQ" dirty="0" smtClean="0"/>
              <a:t>ولايمكن دفعها او تداركها من قبيل الظروف الاقتصادية</a:t>
            </a:r>
          </a:p>
          <a:p>
            <a:pPr algn="r"/>
            <a:r>
              <a:rPr lang="ar-IQ" dirty="0" smtClean="0"/>
              <a:t>كارتفاع الاسعار ارتفاعا فاحشا او  او سياسيا  مثا اعلان الحرب او حدوث زلزال او فيضان وان لايكون متوقعا </a:t>
            </a:r>
          </a:p>
          <a:p>
            <a:pPr algn="r"/>
            <a:r>
              <a:rPr lang="ar-IQ" dirty="0" smtClean="0"/>
              <a:t>اي فيها معنى المفاجاءة</a:t>
            </a:r>
          </a:p>
          <a:p>
            <a:pPr algn="r"/>
            <a:r>
              <a:rPr lang="ar-IQ" dirty="0" smtClean="0"/>
              <a:t>فاذا كان يتوقع ارتفاع الاسعار ولكن لم يتوقع ارتفاعها الى الحد الذي وصلت اليه فالشرط يعد متوفر وتطبق هذه النظرية</a:t>
            </a:r>
            <a:endParaRPr lang="ar-IQ" dirty="0"/>
          </a:p>
        </p:txBody>
      </p:sp>
    </p:spTree>
    <p:extLst>
      <p:ext uri="{BB962C8B-B14F-4D97-AF65-F5344CB8AC3E}">
        <p14:creationId xmlns:p14="http://schemas.microsoft.com/office/powerpoint/2010/main" val="1281407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IQ" dirty="0" smtClean="0"/>
              <a:t>2- ان يكون الحادث الطارئ خارجا عن ارادة المتعاقد ومستقلا عن ارادته </a:t>
            </a:r>
            <a:endParaRPr lang="ar-IQ" dirty="0"/>
          </a:p>
        </p:txBody>
      </p:sp>
      <p:sp>
        <p:nvSpPr>
          <p:cNvPr id="3" name="Content Placeholder 2"/>
          <p:cNvSpPr>
            <a:spLocks noGrp="1"/>
          </p:cNvSpPr>
          <p:nvPr>
            <p:ph idx="1"/>
          </p:nvPr>
        </p:nvSpPr>
        <p:spPr/>
        <p:txBody>
          <a:bodyPr/>
          <a:lstStyle/>
          <a:p>
            <a:pPr algn="r"/>
            <a:r>
              <a:rPr lang="ar-IQ" dirty="0" smtClean="0"/>
              <a:t>ولا يستفيد المتعاقد من هذه النظرية اذا كان هو المسبب باحداث ظروف الذي جعل تنفيذ التزامه مرهقا.</a:t>
            </a:r>
          </a:p>
          <a:p>
            <a:pPr algn="r"/>
            <a:r>
              <a:rPr lang="ar-IQ" dirty="0" smtClean="0"/>
              <a:t>ولا تكون الادارة متسببة بهذ الظرف بخطئها او بفعلها</a:t>
            </a:r>
          </a:p>
          <a:p>
            <a:pPr algn="r"/>
            <a:r>
              <a:rPr lang="ar-IQ" dirty="0" smtClean="0"/>
              <a:t>في هذه الحالة على الادارة تعويض المتعاقد عما لحقه من الضرر وفق قواعد المسؤولية او على اساس الخطأ او على فكرة المسؤولية كفعل الامير</a:t>
            </a:r>
            <a:endParaRPr lang="ar-IQ" dirty="0"/>
          </a:p>
        </p:txBody>
      </p:sp>
    </p:spTree>
    <p:extLst>
      <p:ext uri="{BB962C8B-B14F-4D97-AF65-F5344CB8AC3E}">
        <p14:creationId xmlns:p14="http://schemas.microsoft.com/office/powerpoint/2010/main" val="3606319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lgn="r"/>
            <a:r>
              <a:rPr lang="ar-IQ" dirty="0" smtClean="0"/>
              <a:t>3-ان يؤدي الظرف الطارىء الى خسائر غير مألوفة وبالتالي يؤدي الى اضطراب في التوازن</a:t>
            </a:r>
            <a:endParaRPr lang="ar-IQ" dirty="0"/>
          </a:p>
        </p:txBody>
      </p:sp>
      <p:sp>
        <p:nvSpPr>
          <p:cNvPr id="3" name="Content Placeholder 2"/>
          <p:cNvSpPr>
            <a:spLocks noGrp="1"/>
          </p:cNvSpPr>
          <p:nvPr>
            <p:ph idx="1"/>
          </p:nvPr>
        </p:nvSpPr>
        <p:spPr>
          <a:xfrm>
            <a:off x="457200" y="1447800"/>
            <a:ext cx="8229600" cy="4678363"/>
          </a:xfrm>
        </p:spPr>
        <p:txBody>
          <a:bodyPr/>
          <a:lstStyle/>
          <a:p>
            <a:pPr algn="r"/>
            <a:r>
              <a:rPr lang="ar-IQ" dirty="0"/>
              <a:t>المالي للعقد وارهاق </a:t>
            </a:r>
            <a:r>
              <a:rPr lang="ar-IQ" dirty="0" smtClean="0"/>
              <a:t>المتعاقد  وعلى ذلك </a:t>
            </a:r>
          </a:p>
          <a:p>
            <a:pPr algn="r"/>
            <a:r>
              <a:rPr lang="ar-IQ" dirty="0" smtClean="0"/>
              <a:t>اي الخسائر البسيطة لا يستفاد منه المتعاقد</a:t>
            </a:r>
          </a:p>
          <a:p>
            <a:pPr algn="r"/>
            <a:r>
              <a:rPr lang="ar-IQ" dirty="0" smtClean="0"/>
              <a:t>4- ان يستمر المتعاقد في تنفيذ العقد لكي يتمكن القاضي من رد الالتزام المرهق الى الحد المعقول يجب ان يكون الالتزام قائما ولم يتم تنفيذه </a:t>
            </a:r>
          </a:p>
          <a:p>
            <a:pPr algn="r"/>
            <a:r>
              <a:rPr lang="ar-IQ" dirty="0" smtClean="0"/>
              <a:t>وهذا يكون في عقود امتياز المرافق العامة وعقود التوريد والاشغال العامة.</a:t>
            </a:r>
            <a:endParaRPr lang="ar-IQ" dirty="0"/>
          </a:p>
          <a:p>
            <a:endParaRPr lang="ar-IQ" dirty="0"/>
          </a:p>
        </p:txBody>
      </p:sp>
    </p:spTree>
    <p:extLst>
      <p:ext uri="{BB962C8B-B14F-4D97-AF65-F5344CB8AC3E}">
        <p14:creationId xmlns:p14="http://schemas.microsoft.com/office/powerpoint/2010/main" val="902478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ar-IQ" dirty="0" smtClean="0"/>
              <a:t>الاثار المترتبة على تطبيق نظرية الظروف الطارئة</a:t>
            </a:r>
            <a:endParaRPr lang="ar-IQ" dirty="0"/>
          </a:p>
        </p:txBody>
      </p:sp>
      <p:sp>
        <p:nvSpPr>
          <p:cNvPr id="3" name="Content Placeholder 2"/>
          <p:cNvSpPr>
            <a:spLocks noGrp="1"/>
          </p:cNvSpPr>
          <p:nvPr>
            <p:ph idx="1"/>
          </p:nvPr>
        </p:nvSpPr>
        <p:spPr>
          <a:xfrm>
            <a:off x="457200" y="1066800"/>
            <a:ext cx="8229600" cy="5059363"/>
          </a:xfrm>
        </p:spPr>
        <p:txBody>
          <a:bodyPr>
            <a:normAutofit fontScale="92500" lnSpcReduction="20000"/>
          </a:bodyPr>
          <a:lstStyle/>
          <a:p>
            <a:pPr algn="r"/>
            <a:r>
              <a:rPr lang="ar-IQ" dirty="0" smtClean="0"/>
              <a:t>اذا توفرت شروطها فانها</a:t>
            </a:r>
          </a:p>
          <a:p>
            <a:pPr algn="r"/>
            <a:r>
              <a:rPr lang="ar-IQ" dirty="0" smtClean="0"/>
              <a:t> 1- </a:t>
            </a:r>
            <a:r>
              <a:rPr lang="ar-IQ" b="1" dirty="0" smtClean="0"/>
              <a:t>لا تعفي المتعاقد من تنفيذ التزاماته . اي العقد يستمر</a:t>
            </a:r>
          </a:p>
          <a:p>
            <a:pPr algn="r"/>
            <a:r>
              <a:rPr lang="ar-IQ" b="1" dirty="0" smtClean="0"/>
              <a:t>2- يبقى المتعاقد ملزما بالاستمرار في تنفيذ العقد </a:t>
            </a:r>
          </a:p>
          <a:p>
            <a:pPr algn="r"/>
            <a:r>
              <a:rPr lang="ar-IQ" b="1" dirty="0" smtClean="0"/>
              <a:t>3-هذا يميزه عن القوة القاهرة  التي تجعل التزام المتعاقد مستحيلا </a:t>
            </a:r>
          </a:p>
          <a:p>
            <a:pPr algn="r"/>
            <a:r>
              <a:rPr lang="ar-IQ" b="1" dirty="0" smtClean="0"/>
              <a:t>و4- تختلف عن نظرية الامير في انه يترتب على تحقق عمل الامير تعويض المتعاقد تعويضا كاملا  يشمل مالحق من ضرر ومافاته من كسب </a:t>
            </a:r>
          </a:p>
          <a:p>
            <a:pPr algn="r"/>
            <a:r>
              <a:rPr lang="ar-IQ" b="1" dirty="0" smtClean="0"/>
              <a:t>ا5- ما في نظرية الظروف الطارئة فان التعويض لايغطي الا الخسائر التي نجمت عن الظرف الطارئ والتي تجاوزت الحدود المعقولة.</a:t>
            </a:r>
          </a:p>
          <a:p>
            <a:pPr algn="r"/>
            <a:r>
              <a:rPr lang="ar-IQ" dirty="0"/>
              <a:t>ف</a:t>
            </a:r>
          </a:p>
        </p:txBody>
      </p:sp>
    </p:spTree>
    <p:extLst>
      <p:ext uri="{BB962C8B-B14F-4D97-AF65-F5344CB8AC3E}">
        <p14:creationId xmlns:p14="http://schemas.microsoft.com/office/powerpoint/2010/main" val="24402777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lgn="r"/>
            <a:r>
              <a:rPr lang="ar-IQ" dirty="0" smtClean="0"/>
              <a:t> </a:t>
            </a:r>
            <a:br>
              <a:rPr lang="ar-IQ" dirty="0" smtClean="0"/>
            </a:br>
            <a:r>
              <a:rPr lang="ar-IQ" dirty="0" smtClean="0"/>
              <a:t>3- نظرية الصعوبات المادية غير المتوقعة                                       </a:t>
            </a:r>
            <a:endParaRPr lang="ar-IQ" sz="3600" dirty="0"/>
          </a:p>
        </p:txBody>
      </p:sp>
      <p:sp>
        <p:nvSpPr>
          <p:cNvPr id="3" name="Content Placeholder 2"/>
          <p:cNvSpPr>
            <a:spLocks noGrp="1"/>
          </p:cNvSpPr>
          <p:nvPr>
            <p:ph idx="1"/>
          </p:nvPr>
        </p:nvSpPr>
        <p:spPr>
          <a:xfrm>
            <a:off x="457200" y="838200"/>
            <a:ext cx="8229600" cy="5287963"/>
          </a:xfrm>
        </p:spPr>
        <p:txBody>
          <a:bodyPr/>
          <a:lstStyle/>
          <a:p>
            <a:pPr marL="0" indent="0" algn="r">
              <a:buNone/>
            </a:pPr>
            <a:r>
              <a:rPr lang="ar-IQ" dirty="0" smtClean="0"/>
              <a:t>يقصد بها نظرية الصعوبات المادية غير المتوقعة مواجهة المتعاقد عند تنفيذ العقد لصعوبات مادية لم يتوقعها عند ابرام العقد.</a:t>
            </a:r>
          </a:p>
          <a:p>
            <a:pPr marL="0" indent="0" algn="r">
              <a:buNone/>
            </a:pPr>
            <a:r>
              <a:rPr lang="ar-IQ" dirty="0" smtClean="0"/>
              <a:t>ومن شانه هذه الصعوبات زيادة التكاليف عن الحد المقرر في العقد </a:t>
            </a:r>
          </a:p>
          <a:p>
            <a:pPr marL="0" indent="0" algn="r">
              <a:buNone/>
            </a:pPr>
            <a:r>
              <a:rPr lang="ar-IQ" dirty="0" smtClean="0"/>
              <a:t>وبالتالي تجعل متابعة التنفيذ مرهقا للمتعاقد مع الادارة</a:t>
            </a:r>
          </a:p>
          <a:p>
            <a:pPr marL="0" indent="0" algn="r">
              <a:buNone/>
            </a:pPr>
            <a:r>
              <a:rPr lang="ar-IQ" dirty="0"/>
              <a:t> </a:t>
            </a:r>
            <a:r>
              <a:rPr lang="ar-IQ" dirty="0" smtClean="0"/>
              <a:t>لانه سيكون اكثر كلفة عليه.</a:t>
            </a:r>
          </a:p>
          <a:p>
            <a:pPr marL="0" indent="0" algn="r">
              <a:buNone/>
            </a:pPr>
            <a:r>
              <a:rPr lang="ar-IQ" dirty="0"/>
              <a:t> </a:t>
            </a:r>
            <a:r>
              <a:rPr lang="ar-IQ" dirty="0" smtClean="0"/>
              <a:t>اي تظهر هذه النظرية صعوبات ذات طبيعة استثنائية شاذة لا يمكن توقعها عند ابرام العقد</a:t>
            </a:r>
            <a:endParaRPr lang="ar-IQ" dirty="0"/>
          </a:p>
        </p:txBody>
      </p:sp>
    </p:spTree>
    <p:extLst>
      <p:ext uri="{BB962C8B-B14F-4D97-AF65-F5344CB8AC3E}">
        <p14:creationId xmlns:p14="http://schemas.microsoft.com/office/powerpoint/2010/main" val="436686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r"/>
            <a:r>
              <a:rPr lang="ar-IQ" dirty="0" smtClean="0"/>
              <a:t> </a:t>
            </a:r>
            <a:r>
              <a:rPr lang="ar-IQ" sz="3600" dirty="0" smtClean="0"/>
              <a:t>شروط تطبيق نظرية الصعوبات المادية غير المتوقعة</a:t>
            </a:r>
            <a:endParaRPr lang="ar-IQ" sz="3600" dirty="0"/>
          </a:p>
        </p:txBody>
      </p:sp>
      <p:sp>
        <p:nvSpPr>
          <p:cNvPr id="3" name="Content Placeholder 2"/>
          <p:cNvSpPr>
            <a:spLocks noGrp="1"/>
          </p:cNvSpPr>
          <p:nvPr>
            <p:ph idx="1"/>
          </p:nvPr>
        </p:nvSpPr>
        <p:spPr>
          <a:xfrm>
            <a:off x="457200" y="1143000"/>
            <a:ext cx="8229600" cy="4983163"/>
          </a:xfrm>
        </p:spPr>
        <p:txBody>
          <a:bodyPr>
            <a:normAutofit lnSpcReduction="10000"/>
          </a:bodyPr>
          <a:lstStyle/>
          <a:p>
            <a:pPr algn="r"/>
            <a:r>
              <a:rPr lang="ar-IQ" dirty="0" smtClean="0"/>
              <a:t> 1- ان تكون الصعوبات التي تواجه المتعاقد صعوبات مادية</a:t>
            </a:r>
          </a:p>
          <a:p>
            <a:pPr algn="r"/>
            <a:r>
              <a:rPr lang="ar-IQ" dirty="0" smtClean="0"/>
              <a:t>وترجع الى </a:t>
            </a:r>
            <a:r>
              <a:rPr lang="ar-IQ" dirty="0" smtClean="0">
                <a:solidFill>
                  <a:srgbClr val="FF0000"/>
                </a:solidFill>
              </a:rPr>
              <a:t>ظاهر طبيعية</a:t>
            </a:r>
            <a:r>
              <a:rPr lang="ar-IQ" dirty="0" smtClean="0"/>
              <a:t>.</a:t>
            </a:r>
          </a:p>
          <a:p>
            <a:pPr algn="r"/>
            <a:r>
              <a:rPr lang="ar-IQ" dirty="0" smtClean="0">
                <a:solidFill>
                  <a:srgbClr val="FF0000"/>
                </a:solidFill>
              </a:rPr>
              <a:t>مثل طبيعة التربة محل العقد </a:t>
            </a:r>
          </a:p>
          <a:p>
            <a:pPr algn="r"/>
            <a:r>
              <a:rPr lang="ar-IQ" dirty="0" smtClean="0"/>
              <a:t>حفر نفق وغير متوقع وجود صخور صعبة الحفر فيها</a:t>
            </a:r>
          </a:p>
          <a:p>
            <a:pPr algn="r"/>
            <a:r>
              <a:rPr lang="ar-IQ" dirty="0"/>
              <a:t> </a:t>
            </a:r>
            <a:r>
              <a:rPr lang="ar-IQ" dirty="0" smtClean="0"/>
              <a:t>يؤدي الى زيادة في النفقات</a:t>
            </a:r>
          </a:p>
          <a:p>
            <a:pPr algn="r"/>
            <a:r>
              <a:rPr lang="ar-IQ" dirty="0" smtClean="0"/>
              <a:t>او يفاجأ المتعاقد بوجود طبقات غزيرة من المياه تحتاج الى نفقات غير عادية في سحبها  وتجفيفها </a:t>
            </a:r>
          </a:p>
          <a:p>
            <a:pPr algn="r"/>
            <a:r>
              <a:rPr lang="ar-IQ" dirty="0" smtClean="0"/>
              <a:t>اواو الصعوبات من فعل الغير وليس الى ظاهر طبيعية </a:t>
            </a:r>
          </a:p>
          <a:p>
            <a:pPr algn="r"/>
            <a:r>
              <a:rPr lang="ar-IQ" dirty="0"/>
              <a:t> </a:t>
            </a:r>
            <a:r>
              <a:rPr lang="ar-IQ" dirty="0" smtClean="0"/>
              <a:t>كوجود قناة مملوكة لشخص ولم يشر اليها او مواصفاته.</a:t>
            </a:r>
            <a:endParaRPr lang="ar-IQ" dirty="0"/>
          </a:p>
        </p:txBody>
      </p:sp>
    </p:spTree>
    <p:extLst>
      <p:ext uri="{BB962C8B-B14F-4D97-AF65-F5344CB8AC3E}">
        <p14:creationId xmlns:p14="http://schemas.microsoft.com/office/powerpoint/2010/main" val="25191463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29600" cy="838200"/>
          </a:xfrm>
        </p:spPr>
        <p:txBody>
          <a:bodyPr/>
          <a:lstStyle/>
          <a:p>
            <a:r>
              <a:rPr lang="ar-IQ" dirty="0" smtClean="0"/>
              <a:t>2- </a:t>
            </a:r>
            <a:r>
              <a:rPr lang="ar-IQ" sz="3200" dirty="0" smtClean="0"/>
              <a:t>ان تكون الصعوبات المادية استثنائية وغير عادية</a:t>
            </a:r>
            <a:endParaRPr lang="ar-IQ" sz="3200" dirty="0"/>
          </a:p>
        </p:txBody>
      </p:sp>
      <p:sp>
        <p:nvSpPr>
          <p:cNvPr id="3" name="Content Placeholder 2"/>
          <p:cNvSpPr>
            <a:spLocks noGrp="1"/>
          </p:cNvSpPr>
          <p:nvPr>
            <p:ph idx="1"/>
          </p:nvPr>
        </p:nvSpPr>
        <p:spPr>
          <a:xfrm>
            <a:off x="457200" y="1219200"/>
            <a:ext cx="8229600" cy="4906963"/>
          </a:xfrm>
        </p:spPr>
        <p:txBody>
          <a:bodyPr/>
          <a:lstStyle/>
          <a:p>
            <a:pPr algn="r"/>
            <a:r>
              <a:rPr lang="ar-IQ" dirty="0" smtClean="0"/>
              <a:t> اذا اشترط القضاء لتطبيق هذه النظرية مثلا اذا كانت الطبقة الصلبة من التربة لمساحة محدودة .</a:t>
            </a:r>
          </a:p>
          <a:p>
            <a:pPr algn="r"/>
            <a:r>
              <a:rPr lang="ar-IQ" dirty="0" smtClean="0"/>
              <a:t>وانما يجب ان تكون بامتداد غير عادى ولمساحة واسعة</a:t>
            </a:r>
          </a:p>
          <a:p>
            <a:pPr algn="r"/>
            <a:r>
              <a:rPr lang="ar-IQ" dirty="0" smtClean="0"/>
              <a:t>او بنسبة كبيرة من مجموع المنطقة محل العقد.</a:t>
            </a:r>
          </a:p>
          <a:p>
            <a:pPr algn="r"/>
            <a:r>
              <a:rPr lang="ar-IQ" dirty="0"/>
              <a:t> </a:t>
            </a:r>
            <a:r>
              <a:rPr lang="ar-IQ" dirty="0" smtClean="0"/>
              <a:t>ويترك للقاضي مسالة مااذا كانت الصعوبات المادية ذات طابع استثنائي من عدمه ويختلف ذلك حسب الحالات المعروضة كل على حده.</a:t>
            </a:r>
          </a:p>
          <a:p>
            <a:pPr algn="r"/>
            <a:endParaRPr lang="ar-IQ" dirty="0"/>
          </a:p>
        </p:txBody>
      </p:sp>
    </p:spTree>
    <p:extLst>
      <p:ext uri="{BB962C8B-B14F-4D97-AF65-F5344CB8AC3E}">
        <p14:creationId xmlns:p14="http://schemas.microsoft.com/office/powerpoint/2010/main" val="160503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ar-IQ" sz="3200" b="1" dirty="0"/>
              <a:t/>
            </a:r>
            <a:br>
              <a:rPr lang="ar-IQ" sz="3200" b="1" dirty="0"/>
            </a:br>
            <a:endParaRPr lang="ar-IQ"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04150393"/>
              </p:ext>
            </p:extLst>
          </p:nvPr>
        </p:nvGraphicFramePr>
        <p:xfrm>
          <a:off x="457200" y="1143000"/>
          <a:ext cx="8229600" cy="4983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58564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ar-IQ" dirty="0" smtClean="0"/>
              <a:t>                                               ص 178</a:t>
            </a:r>
            <a:endParaRPr lang="ar-IQ" dirty="0"/>
          </a:p>
        </p:txBody>
      </p:sp>
      <p:sp>
        <p:nvSpPr>
          <p:cNvPr id="3" name="Content Placeholder 2"/>
          <p:cNvSpPr>
            <a:spLocks noGrp="1"/>
          </p:cNvSpPr>
          <p:nvPr>
            <p:ph idx="1"/>
          </p:nvPr>
        </p:nvSpPr>
        <p:spPr>
          <a:xfrm>
            <a:off x="457200" y="838200"/>
            <a:ext cx="8229600" cy="5287963"/>
          </a:xfrm>
        </p:spPr>
        <p:txBody>
          <a:bodyPr/>
          <a:lstStyle/>
          <a:p>
            <a:pPr algn="r"/>
            <a:r>
              <a:rPr lang="ar-IQ" dirty="0" smtClean="0"/>
              <a:t>3- ان تكون الصعوبات المادية طارئة او غير متوقعة  يشترط لتطبيق هذه النظرية ان تكون الصعوبات المادية وغير متوقعة  وقت التعاقد </a:t>
            </a:r>
          </a:p>
          <a:p>
            <a:pPr algn="r"/>
            <a:r>
              <a:rPr lang="ar-IQ" dirty="0" smtClean="0"/>
              <a:t>كان يفاجأ المتعاقد بحالة لم يكن قد توقعها لابناء على دفتر الشروط ولافى دراساته الاولية للمشروع او على الرغم مما نبه اليه اوما اتخذه من حيطه لا تفوت على الشخص البصير بالامور قبل الاقدام على المساهمة في تسيير المرفق العام والتعاقد بشأنه.</a:t>
            </a:r>
            <a:endParaRPr lang="ar-IQ" dirty="0"/>
          </a:p>
        </p:txBody>
      </p:sp>
    </p:spTree>
    <p:extLst>
      <p:ext uri="{BB962C8B-B14F-4D97-AF65-F5344CB8AC3E}">
        <p14:creationId xmlns:p14="http://schemas.microsoft.com/office/powerpoint/2010/main" val="40552485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ar-IQ" dirty="0" smtClean="0"/>
              <a:t>  ص178</a:t>
            </a:r>
            <a:endParaRPr lang="ar-IQ" dirty="0"/>
          </a:p>
        </p:txBody>
      </p:sp>
      <p:sp>
        <p:nvSpPr>
          <p:cNvPr id="3" name="Content Placeholder 2"/>
          <p:cNvSpPr>
            <a:spLocks noGrp="1"/>
          </p:cNvSpPr>
          <p:nvPr>
            <p:ph idx="1"/>
          </p:nvPr>
        </p:nvSpPr>
        <p:spPr>
          <a:xfrm>
            <a:off x="457200" y="762000"/>
            <a:ext cx="8229600" cy="5364163"/>
          </a:xfrm>
        </p:spPr>
        <p:txBody>
          <a:bodyPr/>
          <a:lstStyle/>
          <a:p>
            <a:pPr algn="r"/>
            <a:r>
              <a:rPr lang="ar-IQ" dirty="0" smtClean="0"/>
              <a:t> 4- ان يكون من شانه هذه الصعوبات ان تلحق اضطراب في التوازن المالي للعقد  وعلى ذلك فاذا كان من شأنه الصعوبات ان تلحق بالمتعاقد خسائر بسيطة فانه لايسمح بالاستفادة في هذه النظرية</a:t>
            </a:r>
          </a:p>
          <a:p>
            <a:pPr algn="r"/>
            <a:r>
              <a:rPr lang="ar-IQ" dirty="0"/>
              <a:t> </a:t>
            </a:r>
            <a:r>
              <a:rPr lang="ar-IQ" dirty="0" smtClean="0"/>
              <a:t>فمن الواجب ان يصل الضرر حدا يتجاوز الخسارة المالوفة ليقلب اقتصاديات العقد</a:t>
            </a:r>
          </a:p>
          <a:p>
            <a:pPr algn="r"/>
            <a:r>
              <a:rPr lang="ar-IQ" dirty="0" smtClean="0"/>
              <a:t>ويتبين هذا من مقدار النفقات والتكاليف التي ينفقها المتعاقد زيادة على القيمة الاجمالية للعقد.</a:t>
            </a:r>
          </a:p>
          <a:p>
            <a:pPr algn="r"/>
            <a:r>
              <a:rPr lang="ar-IQ" dirty="0" smtClean="0"/>
              <a:t>5- ان تكون الصعوبات من غير عمل احد طرفي العقد </a:t>
            </a:r>
            <a:endParaRPr lang="ar-IQ" dirty="0"/>
          </a:p>
        </p:txBody>
      </p:sp>
    </p:spTree>
    <p:extLst>
      <p:ext uri="{BB962C8B-B14F-4D97-AF65-F5344CB8AC3E}">
        <p14:creationId xmlns:p14="http://schemas.microsoft.com/office/powerpoint/2010/main" val="37140612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dirty="0" smtClean="0"/>
              <a:t> </a:t>
            </a:r>
            <a:br>
              <a:rPr lang="en-US" dirty="0" smtClean="0"/>
            </a:br>
            <a:r>
              <a:rPr lang="en-US" dirty="0" smtClean="0"/>
              <a:t> </a:t>
            </a:r>
            <a:endParaRPr lang="ar-IQ" dirty="0"/>
          </a:p>
        </p:txBody>
      </p:sp>
      <p:sp>
        <p:nvSpPr>
          <p:cNvPr id="3" name="Content Placeholder 2"/>
          <p:cNvSpPr>
            <a:spLocks noGrp="1"/>
          </p:cNvSpPr>
          <p:nvPr>
            <p:ph idx="1"/>
          </p:nvPr>
        </p:nvSpPr>
        <p:spPr>
          <a:xfrm>
            <a:off x="533400" y="762000"/>
            <a:ext cx="8229600" cy="5440363"/>
          </a:xfrm>
        </p:spPr>
        <p:txBody>
          <a:bodyPr/>
          <a:lstStyle/>
          <a:p>
            <a:pPr algn="r"/>
            <a:r>
              <a:rPr lang="ar-IQ" dirty="0" smtClean="0"/>
              <a:t>6- ان  يستمر المتعاقد  في تنفيذ لكي يستفيد المتعاقد من هذه النظرية يجب ان يستمر في تنفيذ العقد رغم الصعوبات المادية التي يواجهها فاذا توقفت فانه يتعرض للجزاءات المترتبة على اخلاله بتنفيذ</a:t>
            </a:r>
          </a:p>
          <a:p>
            <a:pPr algn="r"/>
            <a:r>
              <a:rPr lang="ar-IQ" dirty="0" smtClean="0"/>
              <a:t>فاذا توقف فانه يتعرض للجزاءات المترتبة على اخلاله بتنفيذ العقد ويفقده الحق في مطالبة بالتعويض استنادا الى هذه النظرية</a:t>
            </a:r>
          </a:p>
          <a:p>
            <a:pPr algn="r"/>
            <a:r>
              <a:rPr lang="ar-IQ" dirty="0" smtClean="0"/>
              <a:t>تتفق في هذ النقطة نظرية الصعوبات المادية غير متوقعة مع نظرية الظروف الاستثنائية وعمل الامير التي لا تؤدي الى تحلل المتعاقد من التزاماته.</a:t>
            </a:r>
            <a:r>
              <a:rPr lang="en-US" dirty="0" smtClean="0"/>
              <a:t>- </a:t>
            </a:r>
            <a:endParaRPr lang="ar-IQ" dirty="0"/>
          </a:p>
        </p:txBody>
      </p:sp>
    </p:spTree>
    <p:extLst>
      <p:ext uri="{BB962C8B-B14F-4D97-AF65-F5344CB8AC3E}">
        <p14:creationId xmlns:p14="http://schemas.microsoft.com/office/powerpoint/2010/main" val="3508352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IQ" sz="3600" dirty="0" smtClean="0">
                <a:solidFill>
                  <a:srgbClr val="FF0000"/>
                </a:solidFill>
              </a:rPr>
              <a:t>الاثار المترتبة على تطبيق نظرية الصعوبات المادية غير المتوقعة</a:t>
            </a:r>
            <a:r>
              <a:rPr lang="ar-IQ" sz="3600" dirty="0" smtClean="0"/>
              <a:t>.</a:t>
            </a:r>
            <a:endParaRPr lang="ar-IQ" sz="3600" dirty="0"/>
          </a:p>
        </p:txBody>
      </p:sp>
      <p:sp>
        <p:nvSpPr>
          <p:cNvPr id="3" name="Content Placeholder 2"/>
          <p:cNvSpPr>
            <a:spLocks noGrp="1"/>
          </p:cNvSpPr>
          <p:nvPr>
            <p:ph idx="1"/>
          </p:nvPr>
        </p:nvSpPr>
        <p:spPr/>
        <p:txBody>
          <a:bodyPr>
            <a:normAutofit/>
          </a:bodyPr>
          <a:lstStyle/>
          <a:p>
            <a:pPr algn="r"/>
            <a:r>
              <a:rPr lang="ar-IQ" dirty="0" smtClean="0"/>
              <a:t>توافر شروط هذه النظرية حصول المتعاقد مع الادارة على </a:t>
            </a:r>
            <a:r>
              <a:rPr lang="ar-IQ" dirty="0" smtClean="0">
                <a:solidFill>
                  <a:srgbClr val="FF0000"/>
                </a:solidFill>
              </a:rPr>
              <a:t>تعويض كامل عن جميع الاضرار التي يتحملها</a:t>
            </a:r>
          </a:p>
          <a:p>
            <a:pPr algn="r"/>
            <a:r>
              <a:rPr lang="ar-IQ" dirty="0" smtClean="0"/>
              <a:t>وذلك بدفع مبلغ معين اضافي له على الاسعار المتفق عليها.</a:t>
            </a:r>
          </a:p>
          <a:p>
            <a:pPr algn="r"/>
            <a:r>
              <a:rPr lang="ar-IQ" dirty="0"/>
              <a:t> </a:t>
            </a:r>
            <a:r>
              <a:rPr lang="ar-IQ" dirty="0" smtClean="0"/>
              <a:t>وبذلك تختلف هذه النظرية من حيث سببها والنتائج المترتبة عليها عن نظرية الظروف الطارئة فهذه الاخيرة تطبيق بسبب ظروف سياسية او اقتصادية او اجتماعية ينتج عنها قلب اقتصاديات العقد او اختلال توازنه المالي ويقتصر التعويض فيها على قدر محدد تساهم فيه جهة الادارة .كما</a:t>
            </a:r>
            <a:endParaRPr lang="ar-IQ" dirty="0"/>
          </a:p>
        </p:txBody>
      </p:sp>
    </p:spTree>
    <p:extLst>
      <p:ext uri="{BB962C8B-B14F-4D97-AF65-F5344CB8AC3E}">
        <p14:creationId xmlns:p14="http://schemas.microsoft.com/office/powerpoint/2010/main" val="27746416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                                 ص180</a:t>
            </a:r>
            <a:endParaRPr lang="ar-IQ" dirty="0"/>
          </a:p>
        </p:txBody>
      </p:sp>
      <p:sp>
        <p:nvSpPr>
          <p:cNvPr id="3" name="Content Placeholder 2"/>
          <p:cNvSpPr>
            <a:spLocks noGrp="1"/>
          </p:cNvSpPr>
          <p:nvPr>
            <p:ph idx="1"/>
          </p:nvPr>
        </p:nvSpPr>
        <p:spPr/>
        <p:txBody>
          <a:bodyPr/>
          <a:lstStyle/>
          <a:p>
            <a:pPr algn="r"/>
            <a:r>
              <a:rPr lang="ar-IQ" dirty="0" smtClean="0"/>
              <a:t>كما تختلف  عن نظرية عمل الامير من حيث سببها</a:t>
            </a:r>
          </a:p>
          <a:p>
            <a:pPr algn="r"/>
            <a:r>
              <a:rPr lang="ar-IQ" dirty="0" smtClean="0"/>
              <a:t>فهذه الاخيرة تطبق بسبب اجراء عام او خاص صادر عن السلطة الادارية المتعاقدة .</a:t>
            </a:r>
          </a:p>
          <a:p>
            <a:pPr algn="r"/>
            <a:r>
              <a:rPr lang="ar-IQ" dirty="0" smtClean="0"/>
              <a:t>ولكنها تتفق معها في النتيجة.</a:t>
            </a:r>
            <a:endParaRPr lang="ar-IQ" dirty="0"/>
          </a:p>
        </p:txBody>
      </p:sp>
    </p:spTree>
    <p:extLst>
      <p:ext uri="{BB962C8B-B14F-4D97-AF65-F5344CB8AC3E}">
        <p14:creationId xmlns:p14="http://schemas.microsoft.com/office/powerpoint/2010/main" val="4203937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ar-IQ" sz="2800" b="1" dirty="0"/>
              <a:t>اولا :- حق المتعاقد في ان تحترم الادارة التزاماتها التعاقدية</a:t>
            </a:r>
            <a:endParaRPr lang="ar-IQ" sz="2800" dirty="0"/>
          </a:p>
        </p:txBody>
      </p:sp>
      <p:sp>
        <p:nvSpPr>
          <p:cNvPr id="3" name="Content Placeholder 2"/>
          <p:cNvSpPr>
            <a:spLocks noGrp="1"/>
          </p:cNvSpPr>
          <p:nvPr>
            <p:ph idx="1"/>
          </p:nvPr>
        </p:nvSpPr>
        <p:spPr>
          <a:xfrm>
            <a:off x="457200" y="1219200"/>
            <a:ext cx="8229600" cy="4906963"/>
          </a:xfrm>
        </p:spPr>
        <p:txBody>
          <a:bodyPr/>
          <a:lstStyle/>
          <a:p>
            <a:pPr algn="r"/>
            <a:r>
              <a:rPr lang="ar-IQ" dirty="0" smtClean="0"/>
              <a:t>على الادارة القيام بالتزاماتها التعاقدية في مجال دخول العقد</a:t>
            </a:r>
          </a:p>
          <a:p>
            <a:pPr algn="r"/>
            <a:r>
              <a:rPr lang="ar-IQ" dirty="0" smtClean="0"/>
              <a:t>اي تنفذ العقد مع المقاول </a:t>
            </a:r>
          </a:p>
          <a:p>
            <a:pPr algn="r"/>
            <a:r>
              <a:rPr lang="ar-IQ" dirty="0" smtClean="0"/>
              <a:t>وليس للادارة ان تعرقله او ايقافه</a:t>
            </a:r>
          </a:p>
          <a:p>
            <a:pPr algn="r"/>
            <a:r>
              <a:rPr lang="ar-IQ" dirty="0" smtClean="0"/>
              <a:t>واحترام الادارة الشروط الواردة.</a:t>
            </a:r>
          </a:p>
          <a:p>
            <a:pPr algn="r"/>
            <a:r>
              <a:rPr lang="ar-IQ" dirty="0" smtClean="0">
                <a:solidFill>
                  <a:srgbClr val="FF0000"/>
                </a:solidFill>
              </a:rPr>
              <a:t>ثانيا</a:t>
            </a:r>
            <a:r>
              <a:rPr lang="ar-IQ" dirty="0" smtClean="0"/>
              <a:t> :- حق المتعاقد في الحصول على المقابل النقدي المتفق عليه في العقد</a:t>
            </a:r>
          </a:p>
          <a:p>
            <a:pPr algn="r"/>
            <a:r>
              <a:rPr lang="ar-IQ" dirty="0" smtClean="0"/>
              <a:t>اي يسعى المتعاقد ايضا لمصلحته المادية وعلى الادارة ان تعطيه حقه المادي مقابل السلع والخدمات التي قدمها للادارة</a:t>
            </a:r>
            <a:endParaRPr lang="ar-IQ" dirty="0"/>
          </a:p>
        </p:txBody>
      </p:sp>
    </p:spTree>
    <p:extLst>
      <p:ext uri="{BB962C8B-B14F-4D97-AF65-F5344CB8AC3E}">
        <p14:creationId xmlns:p14="http://schemas.microsoft.com/office/powerpoint/2010/main" val="1799866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ar-IQ" dirty="0" smtClean="0"/>
              <a:t>ص168</a:t>
            </a:r>
            <a:endParaRPr lang="ar-IQ" dirty="0"/>
          </a:p>
        </p:txBody>
      </p:sp>
      <p:sp>
        <p:nvSpPr>
          <p:cNvPr id="3" name="Content Placeholder 2"/>
          <p:cNvSpPr>
            <a:spLocks noGrp="1"/>
          </p:cNvSpPr>
          <p:nvPr>
            <p:ph idx="1"/>
          </p:nvPr>
        </p:nvSpPr>
        <p:spPr>
          <a:xfrm>
            <a:off x="457200" y="838200"/>
            <a:ext cx="8229600" cy="5287963"/>
          </a:xfrm>
        </p:spPr>
        <p:txBody>
          <a:bodyPr/>
          <a:lstStyle/>
          <a:p>
            <a:pPr algn="r"/>
            <a:r>
              <a:rPr lang="ar-IQ" dirty="0" smtClean="0"/>
              <a:t>مثال </a:t>
            </a:r>
            <a:r>
              <a:rPr lang="ar-IQ" dirty="0" smtClean="0">
                <a:solidFill>
                  <a:srgbClr val="FF0000"/>
                </a:solidFill>
              </a:rPr>
              <a:t>في عقد الامتياز </a:t>
            </a:r>
            <a:r>
              <a:rPr lang="ar-IQ" dirty="0" smtClean="0"/>
              <a:t>يحصل المتعاقد من رسوم تفرض على المنتفعين من خدمات المرفق</a:t>
            </a:r>
          </a:p>
          <a:p>
            <a:pPr algn="r"/>
            <a:r>
              <a:rPr lang="ar-IQ" dirty="0"/>
              <a:t> </a:t>
            </a:r>
            <a:r>
              <a:rPr lang="ar-IQ" dirty="0" smtClean="0"/>
              <a:t>في عقود التوريد  والاشغال العامة  يحصل المتعاقد على ثمن مقابل خدماته او السلع</a:t>
            </a:r>
          </a:p>
          <a:p>
            <a:pPr algn="r"/>
            <a:r>
              <a:rPr lang="ar-IQ" dirty="0"/>
              <a:t> </a:t>
            </a:r>
            <a:r>
              <a:rPr lang="ar-IQ" dirty="0" smtClean="0"/>
              <a:t>والقاعدة </a:t>
            </a:r>
            <a:r>
              <a:rPr lang="ar-IQ" dirty="0" smtClean="0">
                <a:solidFill>
                  <a:srgbClr val="FF0000"/>
                </a:solidFill>
              </a:rPr>
              <a:t>ان تدفع الثمن بعد الحصول </a:t>
            </a:r>
            <a:r>
              <a:rPr lang="ar-IQ" dirty="0" smtClean="0"/>
              <a:t>على الخدمة او السلعة</a:t>
            </a:r>
          </a:p>
          <a:p>
            <a:pPr algn="r"/>
            <a:r>
              <a:rPr lang="ar-IQ" dirty="0" smtClean="0"/>
              <a:t>اي بعد انتهاء تنفيذ العقد وتسوية الحساب الختامي.</a:t>
            </a:r>
          </a:p>
          <a:p>
            <a:pPr algn="r"/>
            <a:r>
              <a:rPr lang="ar-IQ" dirty="0"/>
              <a:t> </a:t>
            </a:r>
          </a:p>
        </p:txBody>
      </p:sp>
    </p:spTree>
    <p:extLst>
      <p:ext uri="{BB962C8B-B14F-4D97-AF65-F5344CB8AC3E}">
        <p14:creationId xmlns:p14="http://schemas.microsoft.com/office/powerpoint/2010/main" val="2431187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a:t>ثالثا :- حق المتعاقد في الحصول على ما من شأنه اعادة التوازن المالي للعقد:-.</a:t>
            </a:r>
          </a:p>
        </p:txBody>
      </p:sp>
      <p:sp>
        <p:nvSpPr>
          <p:cNvPr id="3" name="Content Placeholder 2"/>
          <p:cNvSpPr>
            <a:spLocks noGrp="1"/>
          </p:cNvSpPr>
          <p:nvPr>
            <p:ph idx="1"/>
          </p:nvPr>
        </p:nvSpPr>
        <p:spPr/>
        <p:txBody>
          <a:bodyPr/>
          <a:lstStyle/>
          <a:p>
            <a:pPr algn="r"/>
            <a:r>
              <a:rPr lang="ar-IQ" dirty="0" smtClean="0"/>
              <a:t>للادارة سلطة  تعديل شروط العقد بزيادة او نقاص التزامات المتعاقد معها بارادتها المنفردة .</a:t>
            </a:r>
          </a:p>
          <a:p>
            <a:pPr algn="r"/>
            <a:r>
              <a:rPr lang="ar-IQ" dirty="0"/>
              <a:t> </a:t>
            </a:r>
            <a:r>
              <a:rPr lang="ar-IQ" dirty="0" smtClean="0"/>
              <a:t>هناك نظريات  على فكرة التوازن المالي </a:t>
            </a:r>
            <a:r>
              <a:rPr lang="ar-IQ" dirty="0" smtClean="0">
                <a:solidFill>
                  <a:srgbClr val="FF0000"/>
                </a:solidFill>
              </a:rPr>
              <a:t>تتعلق باختلال المالي للعقود بفعل </a:t>
            </a:r>
            <a:r>
              <a:rPr lang="ar-IQ" dirty="0" smtClean="0"/>
              <a:t>ا</a:t>
            </a:r>
            <a:r>
              <a:rPr lang="ar-IQ" dirty="0" smtClean="0">
                <a:solidFill>
                  <a:srgbClr val="FF0000"/>
                </a:solidFill>
              </a:rPr>
              <a:t>لادارة </a:t>
            </a:r>
            <a:r>
              <a:rPr lang="ar-IQ" dirty="0" smtClean="0"/>
              <a:t>وهي فكرة ملازمة للتعديل في العقود الادارية.</a:t>
            </a:r>
          </a:p>
          <a:p>
            <a:pPr algn="r"/>
            <a:r>
              <a:rPr lang="ar-IQ" dirty="0" smtClean="0"/>
              <a:t>1- نظرية فعل الامير</a:t>
            </a:r>
          </a:p>
          <a:p>
            <a:pPr algn="r"/>
            <a:r>
              <a:rPr lang="ar-IQ" dirty="0" smtClean="0"/>
              <a:t>2- نظرية الظروف الطارئة</a:t>
            </a:r>
          </a:p>
          <a:p>
            <a:pPr algn="r"/>
            <a:r>
              <a:rPr lang="ar-IQ" dirty="0" smtClean="0"/>
              <a:t>3- ونظرية الصعوبات المادية غير المتوقعة. </a:t>
            </a:r>
            <a:endParaRPr lang="ar-IQ" dirty="0"/>
          </a:p>
        </p:txBody>
      </p:sp>
    </p:spTree>
    <p:extLst>
      <p:ext uri="{BB962C8B-B14F-4D97-AF65-F5344CB8AC3E}">
        <p14:creationId xmlns:p14="http://schemas.microsoft.com/office/powerpoint/2010/main" val="1183624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ar-IQ" dirty="0" smtClean="0"/>
              <a:t>1- نظرية فعل الامير</a:t>
            </a:r>
            <a:endParaRPr lang="ar-IQ" dirty="0"/>
          </a:p>
        </p:txBody>
      </p:sp>
      <p:sp>
        <p:nvSpPr>
          <p:cNvPr id="3" name="Content Placeholder 2"/>
          <p:cNvSpPr>
            <a:spLocks noGrp="1"/>
          </p:cNvSpPr>
          <p:nvPr>
            <p:ph idx="1"/>
          </p:nvPr>
        </p:nvSpPr>
        <p:spPr>
          <a:xfrm>
            <a:off x="457200" y="1066800"/>
            <a:ext cx="8229600" cy="5059363"/>
          </a:xfrm>
        </p:spPr>
        <p:txBody>
          <a:bodyPr/>
          <a:lstStyle/>
          <a:p>
            <a:pPr algn="r"/>
            <a:r>
              <a:rPr lang="ar-IQ" dirty="0" smtClean="0"/>
              <a:t>ااو عمل الامير (يقصد بها السلطة الادارية المتعاقدة) التي تؤدي الى زيادة الاعباء المالية على المتعاقد عما هو محدد في العقد</a:t>
            </a:r>
          </a:p>
          <a:p>
            <a:pPr algn="r"/>
            <a:r>
              <a:rPr lang="ar-IQ" dirty="0" smtClean="0"/>
              <a:t>وعلى الادارة تعويض المتعاقد معها عن الاضرار التي تلحق به.</a:t>
            </a:r>
          </a:p>
          <a:p>
            <a:pPr algn="r"/>
            <a:r>
              <a:rPr lang="ar-IQ" dirty="0" smtClean="0"/>
              <a:t>الاميرهو السلطة العامة</a:t>
            </a:r>
          </a:p>
          <a:p>
            <a:pPr algn="r"/>
            <a:r>
              <a:rPr lang="ar-IQ" dirty="0"/>
              <a:t> </a:t>
            </a:r>
            <a:r>
              <a:rPr lang="ar-IQ" dirty="0" smtClean="0"/>
              <a:t>وهذه النظرية من ابداعات مجلس الدولة الفرنسية لاعادة التوازن المالي للعقود الادارية بين الالتزامات وحقوق المتعاقد مع الادارة. </a:t>
            </a:r>
            <a:endParaRPr lang="en-US" dirty="0" smtClean="0"/>
          </a:p>
        </p:txBody>
      </p:sp>
    </p:spTree>
    <p:extLst>
      <p:ext uri="{BB962C8B-B14F-4D97-AF65-F5344CB8AC3E}">
        <p14:creationId xmlns:p14="http://schemas.microsoft.com/office/powerpoint/2010/main" val="40755290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ar-IQ" dirty="0" smtClean="0"/>
              <a:t>                                          ص171</a:t>
            </a:r>
            <a:endParaRPr lang="ar-IQ" dirty="0"/>
          </a:p>
        </p:txBody>
      </p:sp>
      <p:sp>
        <p:nvSpPr>
          <p:cNvPr id="3" name="Content Placeholder 2"/>
          <p:cNvSpPr>
            <a:spLocks noGrp="1"/>
          </p:cNvSpPr>
          <p:nvPr>
            <p:ph idx="1"/>
          </p:nvPr>
        </p:nvSpPr>
        <p:spPr>
          <a:xfrm>
            <a:off x="457200" y="914400"/>
            <a:ext cx="8229600" cy="5410200"/>
          </a:xfrm>
        </p:spPr>
        <p:txBody>
          <a:bodyPr>
            <a:normAutofit fontScale="92500"/>
          </a:bodyPr>
          <a:lstStyle/>
          <a:p>
            <a:pPr algn="r"/>
            <a:r>
              <a:rPr lang="ar-IQ" b="1" dirty="0" smtClean="0"/>
              <a:t> عرف فعل الامير :- بانه1- الاعمال المشروعة التي تصدر بصورة مفاجيء</a:t>
            </a:r>
          </a:p>
          <a:p>
            <a:pPr algn="r"/>
            <a:r>
              <a:rPr lang="ar-IQ" b="1" dirty="0" smtClean="0"/>
              <a:t>2-غير متوقعة عن سلطة عامة اثناء تنفيذ عقد اداري </a:t>
            </a:r>
          </a:p>
          <a:p>
            <a:pPr marL="0" indent="0" algn="r">
              <a:buNone/>
            </a:pPr>
            <a:r>
              <a:rPr lang="ar-IQ" b="1" dirty="0" smtClean="0"/>
              <a:t>3-دون خطا من جانبها.</a:t>
            </a:r>
          </a:p>
          <a:p>
            <a:pPr marL="0" indent="0" algn="r">
              <a:buNone/>
            </a:pPr>
            <a:r>
              <a:rPr lang="ar-IQ" b="1" dirty="0" smtClean="0"/>
              <a:t>4- يترتب على ذلك الاساءة الى المكز المالي للمتعاقد مع الادارة</a:t>
            </a:r>
          </a:p>
          <a:p>
            <a:pPr marL="0" indent="0" algn="r">
              <a:buNone/>
            </a:pPr>
            <a:r>
              <a:rPr lang="ar-IQ" b="1" dirty="0" smtClean="0"/>
              <a:t>5- وينشيء فعل الامير التزاما على عاتق الادارة بتعويض المتعاقد معها عن كافة الاضرار التي لحقت به نتيجة هذه </a:t>
            </a:r>
            <a:endParaRPr lang="en-US" b="1" dirty="0" smtClean="0"/>
          </a:p>
          <a:p>
            <a:pPr marL="0" indent="0" algn="r">
              <a:buNone/>
            </a:pPr>
            <a:r>
              <a:rPr lang="ar-IQ" b="1" dirty="0" smtClean="0"/>
              <a:t>الاعمال</a:t>
            </a:r>
          </a:p>
          <a:p>
            <a:pPr marL="0" indent="0" algn="r">
              <a:buNone/>
            </a:pPr>
            <a:r>
              <a:rPr lang="ar-IQ" b="1" dirty="0" smtClean="0"/>
              <a:t>6- ليعيد التوازن المالي  وفقا للاسسس التي قام عليها العقد عند ابرامه..</a:t>
            </a:r>
          </a:p>
          <a:p>
            <a:pPr marL="0" indent="0" algn="r">
              <a:buNone/>
            </a:pPr>
            <a:endParaRPr lang="ar-IQ" b="1" dirty="0" smtClean="0"/>
          </a:p>
          <a:p>
            <a:pPr algn="r"/>
            <a:endParaRPr lang="ar-IQ" dirty="0"/>
          </a:p>
        </p:txBody>
      </p:sp>
    </p:spTree>
    <p:extLst>
      <p:ext uri="{BB962C8B-B14F-4D97-AF65-F5344CB8AC3E}">
        <p14:creationId xmlns:p14="http://schemas.microsoft.com/office/powerpoint/2010/main" val="1607094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r"/>
            <a:r>
              <a:rPr lang="ar-IQ" dirty="0" smtClean="0"/>
              <a:t>شروط تطبيق نظرية فعل الامير</a:t>
            </a:r>
            <a:endParaRPr lang="ar-IQ" dirty="0"/>
          </a:p>
        </p:txBody>
      </p:sp>
      <p:sp>
        <p:nvSpPr>
          <p:cNvPr id="3" name="Content Placeholder 2"/>
          <p:cNvSpPr>
            <a:spLocks noGrp="1"/>
          </p:cNvSpPr>
          <p:nvPr>
            <p:ph idx="1"/>
          </p:nvPr>
        </p:nvSpPr>
        <p:spPr>
          <a:xfrm>
            <a:off x="457200" y="990600"/>
            <a:ext cx="8229600" cy="5135563"/>
          </a:xfrm>
        </p:spPr>
        <p:txBody>
          <a:bodyPr>
            <a:normAutofit lnSpcReduction="10000"/>
          </a:bodyPr>
          <a:lstStyle/>
          <a:p>
            <a:pPr algn="r"/>
            <a:r>
              <a:rPr lang="ar-IQ" dirty="0" smtClean="0"/>
              <a:t>1- ان يكون هناك  عقد اداري</a:t>
            </a:r>
          </a:p>
          <a:p>
            <a:pPr algn="r"/>
            <a:r>
              <a:rPr lang="ar-IQ" dirty="0" smtClean="0"/>
              <a:t>2- ان يكون الفعل الضار صادرا من جهة الادارة المتعاقدة</a:t>
            </a:r>
          </a:p>
          <a:p>
            <a:pPr algn="r"/>
            <a:r>
              <a:rPr lang="ar-IQ" dirty="0" smtClean="0"/>
              <a:t>3-ان ينشا عن الفعل الضار ضرر للمتعاقد لايشترط درجة معينة من جسامة</a:t>
            </a:r>
          </a:p>
          <a:p>
            <a:pPr algn="r"/>
            <a:r>
              <a:rPr lang="ar-IQ" dirty="0" smtClean="0"/>
              <a:t>4- افتراض ان الادارة لم تخطا فمسوليتها العقدية بلا خطا</a:t>
            </a:r>
          </a:p>
          <a:p>
            <a:pPr algn="r"/>
            <a:r>
              <a:rPr lang="ar-IQ" dirty="0" smtClean="0"/>
              <a:t>5- ان يكون الاجراء الصادر من الادارة غير متوقع.</a:t>
            </a:r>
          </a:p>
          <a:p>
            <a:pPr algn="r"/>
            <a:r>
              <a:rPr lang="ar-IQ" dirty="0" smtClean="0"/>
              <a:t>اثر هذه النظرية هو اعادة التوازن المالي للعقد عن طريق </a:t>
            </a:r>
            <a:r>
              <a:rPr lang="ar-IQ" b="1" dirty="0" smtClean="0">
                <a:solidFill>
                  <a:srgbClr val="FF0000"/>
                </a:solidFill>
              </a:rPr>
              <a:t>التعويض كاملا عن الربح والخسارة</a:t>
            </a:r>
          </a:p>
          <a:p>
            <a:pPr algn="r"/>
            <a:r>
              <a:rPr lang="ar-IQ" b="1" dirty="0">
                <a:solidFill>
                  <a:srgbClr val="FF0000"/>
                </a:solidFill>
              </a:rPr>
              <a:t> </a:t>
            </a:r>
            <a:r>
              <a:rPr lang="ar-IQ" b="1" dirty="0" smtClean="0">
                <a:solidFill>
                  <a:srgbClr val="FF0000"/>
                </a:solidFill>
              </a:rPr>
              <a:t>وهذا يختلف عن لتعويض الظرف الطاري الا جزئيا وعن الخسارة فقط.</a:t>
            </a:r>
            <a:r>
              <a:rPr lang="ar-IQ" dirty="0" smtClean="0"/>
              <a:t> </a:t>
            </a:r>
          </a:p>
          <a:p>
            <a:pPr algn="r"/>
            <a:endParaRPr lang="ar-IQ" dirty="0"/>
          </a:p>
        </p:txBody>
      </p:sp>
    </p:spTree>
    <p:extLst>
      <p:ext uri="{BB962C8B-B14F-4D97-AF65-F5344CB8AC3E}">
        <p14:creationId xmlns:p14="http://schemas.microsoft.com/office/powerpoint/2010/main" val="2481970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ar-IQ" dirty="0" smtClean="0"/>
              <a:t>2- نظرية الظروف الطارئة</a:t>
            </a:r>
            <a:endParaRPr lang="ar-IQ" dirty="0"/>
          </a:p>
        </p:txBody>
      </p:sp>
      <p:sp>
        <p:nvSpPr>
          <p:cNvPr id="3" name="Content Placeholder 2"/>
          <p:cNvSpPr>
            <a:spLocks noGrp="1"/>
          </p:cNvSpPr>
          <p:nvPr>
            <p:ph idx="1"/>
          </p:nvPr>
        </p:nvSpPr>
        <p:spPr>
          <a:xfrm>
            <a:off x="457200" y="1066800"/>
            <a:ext cx="8229600" cy="5059363"/>
          </a:xfrm>
        </p:spPr>
        <p:txBody>
          <a:bodyPr/>
          <a:lstStyle/>
          <a:p>
            <a:pPr algn="r"/>
            <a:r>
              <a:rPr lang="ar-IQ" dirty="0" smtClean="0"/>
              <a:t>ظهرت هذه  في الحرب العالمية الاولى  عند الانقلاب الاقتصادي والاضطراب</a:t>
            </a:r>
          </a:p>
          <a:p>
            <a:pPr algn="r"/>
            <a:r>
              <a:rPr lang="ar-IQ" dirty="0">
                <a:solidFill>
                  <a:srgbClr val="FF0000"/>
                </a:solidFill>
              </a:rPr>
              <a:t> </a:t>
            </a:r>
            <a:r>
              <a:rPr lang="ar-IQ" dirty="0" smtClean="0">
                <a:solidFill>
                  <a:srgbClr val="FF0000"/>
                </a:solidFill>
              </a:rPr>
              <a:t>بالحكم الشهير لمجلس الدولة الفرنسية </a:t>
            </a:r>
            <a:r>
              <a:rPr lang="ar-IQ" u="sng" dirty="0" smtClean="0">
                <a:solidFill>
                  <a:srgbClr val="C00000"/>
                </a:solidFill>
              </a:rPr>
              <a:t>في قضية غاز بوردو</a:t>
            </a:r>
          </a:p>
          <a:p>
            <a:pPr algn="r"/>
            <a:r>
              <a:rPr lang="ar-IQ" u="sng" dirty="0" smtClean="0">
                <a:solidFill>
                  <a:srgbClr val="C00000"/>
                </a:solidFill>
              </a:rPr>
              <a:t>في 1916 </a:t>
            </a:r>
          </a:p>
          <a:p>
            <a:pPr algn="r"/>
            <a:r>
              <a:rPr lang="ar-IQ" dirty="0" smtClean="0">
                <a:solidFill>
                  <a:schemeClr val="tx1">
                    <a:lumMod val="95000"/>
                    <a:lumOff val="5000"/>
                  </a:schemeClr>
                </a:solidFill>
              </a:rPr>
              <a:t>مدينة بوردو في فرنسا كانت شركة ملتزمة بتوريد الغاز لمدينة بوردوتم العقد في 1904 </a:t>
            </a:r>
          </a:p>
          <a:p>
            <a:pPr algn="r"/>
            <a:r>
              <a:rPr lang="ar-IQ" dirty="0" smtClean="0">
                <a:solidFill>
                  <a:schemeClr val="tx1">
                    <a:lumMod val="95000"/>
                    <a:lumOff val="5000"/>
                  </a:schemeClr>
                </a:solidFill>
              </a:rPr>
              <a:t>رات الشركة ان الاسعار التي تتقاضاها ابعد كثيرا من ان تغطي النفقات بعد الارتفاع في اسعار الفحم المستخرج منه الغاز عند نشوب الحرب العالمبية  الاولى.</a:t>
            </a:r>
          </a:p>
          <a:p>
            <a:pPr algn="r"/>
            <a:endParaRPr lang="ar-IQ" dirty="0">
              <a:solidFill>
                <a:schemeClr val="tx1">
                  <a:lumMod val="95000"/>
                  <a:lumOff val="5000"/>
                </a:schemeClr>
              </a:solidFill>
            </a:endParaRPr>
          </a:p>
        </p:txBody>
      </p:sp>
    </p:spTree>
    <p:extLst>
      <p:ext uri="{BB962C8B-B14F-4D97-AF65-F5344CB8AC3E}">
        <p14:creationId xmlns:p14="http://schemas.microsoft.com/office/powerpoint/2010/main" val="2677461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TotalTime>
  <Words>1535</Words>
  <Application>Microsoft Office PowerPoint</Application>
  <PresentationFormat>On-screen Show (4:3)</PresentationFormat>
  <Paragraphs>138</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حقوق المتعاقد مع الادارة</vt:lpstr>
      <vt:lpstr> </vt:lpstr>
      <vt:lpstr>اولا :- حق المتعاقد في ان تحترم الادارة التزاماتها التعاقدية</vt:lpstr>
      <vt:lpstr>ص168</vt:lpstr>
      <vt:lpstr>ثالثا :- حق المتعاقد في الحصول على ما من شأنه اعادة التوازن المالي للعقد:-.</vt:lpstr>
      <vt:lpstr>1- نظرية فعل الامير</vt:lpstr>
      <vt:lpstr>                                          ص171</vt:lpstr>
      <vt:lpstr>شروط تطبيق نظرية فعل الامير</vt:lpstr>
      <vt:lpstr>2- نظرية الظروف الطارئة</vt:lpstr>
      <vt:lpstr> ص172</vt:lpstr>
      <vt:lpstr>ص173</vt:lpstr>
      <vt:lpstr>                                                   ص173 </vt:lpstr>
      <vt:lpstr>شروط تطبيق نظرية الظروف الطارئة</vt:lpstr>
      <vt:lpstr>2- ان يكون الحادث الطارئ خارجا عن ارادة المتعاقد ومستقلا عن ارادته </vt:lpstr>
      <vt:lpstr>3-ان يؤدي الظرف الطارىء الى خسائر غير مألوفة وبالتالي يؤدي الى اضطراب في التوازن</vt:lpstr>
      <vt:lpstr>الاثار المترتبة على تطبيق نظرية الظروف الطارئة</vt:lpstr>
      <vt:lpstr>  3- نظرية الصعوبات المادية غير المتوقعة                                       </vt:lpstr>
      <vt:lpstr> شروط تطبيق نظرية الصعوبات المادية غير المتوقعة</vt:lpstr>
      <vt:lpstr>2- ان تكون الصعوبات المادية استثنائية وغير عادية</vt:lpstr>
      <vt:lpstr>                                               ص 178</vt:lpstr>
      <vt:lpstr>  ص178</vt:lpstr>
      <vt:lpstr>   </vt:lpstr>
      <vt:lpstr>الاثار المترتبة على تطبيق نظرية الصعوبات المادية غير المتوقعة.</vt:lpstr>
      <vt:lpstr>                                 ص180</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حقوق المتعاقد مع الادارة</dc:title>
  <dc:creator>Gala</dc:creator>
  <cp:lastModifiedBy>gala2</cp:lastModifiedBy>
  <cp:revision>29</cp:revision>
  <dcterms:created xsi:type="dcterms:W3CDTF">2006-08-16T00:00:00Z</dcterms:created>
  <dcterms:modified xsi:type="dcterms:W3CDTF">2021-04-28T19:19:17Z</dcterms:modified>
</cp:coreProperties>
</file>