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1" r:id="rId11"/>
    <p:sldId id="264" r:id="rId12"/>
    <p:sldId id="272" r:id="rId13"/>
    <p:sldId id="265" r:id="rId14"/>
    <p:sldId id="267" r:id="rId15"/>
    <p:sldId id="27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54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97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8010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378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4973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201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131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8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78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26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232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7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079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51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8637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763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AC2A-C5DA-4D67-8439-69B4D0FBA0A8}" type="datetimeFigureOut">
              <a:rPr lang="en-GB" smtClean="0"/>
              <a:t>18/07/2020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AC3CECE-2FBA-4A8E-A95D-387759933D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62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 descr="C:\Users\Dr.Mohamed\Desktop\2550440y3jrty0kgn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77334" y="609600"/>
            <a:ext cx="8806299" cy="58042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104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\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688" y="735980"/>
            <a:ext cx="8981143" cy="563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01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845807" cy="116344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Assessment of fall risk factors</a:t>
            </a:r>
            <a:r>
              <a:rPr lang="en-GB" b="1" dirty="0"/>
              <a:t/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561" y="1536120"/>
            <a:ext cx="8965579" cy="477547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b="1" dirty="0"/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Medication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Vision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Gait and balance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 limb joints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Neurological</a:t>
            </a:r>
          </a:p>
          <a:p>
            <a:pPr>
              <a:lnSpc>
                <a:spcPct val="150000"/>
              </a:lnSpc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Cardiovascular</a:t>
            </a:r>
          </a:p>
        </p:txBody>
      </p:sp>
    </p:spTree>
    <p:extLst>
      <p:ext uri="{BB962C8B-B14F-4D97-AF65-F5344CB8AC3E}">
        <p14:creationId xmlns:p14="http://schemas.microsoft.com/office/powerpoint/2010/main" val="145514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87297"/>
            <a:ext cx="8596668" cy="1341863"/>
          </a:xfrm>
        </p:spPr>
        <p:txBody>
          <a:bodyPr/>
          <a:lstStyle/>
          <a:p>
            <a:r>
              <a:rPr lang="en-GB" b="1" dirty="0" smtClean="0"/>
              <a:t>Assessment </a:t>
            </a:r>
            <a:r>
              <a:rPr lang="en-GB" b="1" dirty="0"/>
              <a:t>of fall risk factors</a:t>
            </a:r>
            <a:br>
              <a:rPr lang="en-GB" b="1" dirty="0"/>
            </a:br>
            <a:endParaRPr lang="en-GB" dirty="0"/>
          </a:p>
        </p:txBody>
      </p:sp>
      <p:pic>
        <p:nvPicPr>
          <p:cNvPr id="2050" name="Picture 2" descr="MULTIFACTORIAL INTERVENTIONS&#10;Multifactorial interventions should include:&#10;Exercise, particularly balance, strength, and&#10;ga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68" y="1170878"/>
            <a:ext cx="9144000" cy="4783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2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Fall </a:t>
            </a:r>
            <a:r>
              <a:rPr lang="en-US" b="1" dirty="0"/>
              <a:t>Prevention Program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82751"/>
            <a:ext cx="8834656" cy="505150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components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successful fall prevention program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en-US" dirty="0"/>
              <a:t>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about falls and fall risk factors</a:t>
            </a:r>
          </a:p>
          <a:p>
            <a:pPr>
              <a:lnSpc>
                <a:spcPct val="170000"/>
              </a:lnSpc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Exercises that improve mobility, strength, and balance that are taught by </a:t>
            </a:r>
            <a:r>
              <a:rPr lang="en-GB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trained personnel</a:t>
            </a:r>
          </a:p>
          <a:p>
            <a:pPr>
              <a:lnSpc>
                <a:spcPct val="170000"/>
              </a:lnSpc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Medication review conducted by pharmacist or health-care providers to identify side effects or interactions that may contribute to falls</a:t>
            </a:r>
          </a:p>
          <a:p>
            <a:pPr>
              <a:lnSpc>
                <a:spcPct val="170000"/>
              </a:lnSpc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Vision exams by optometrist or ophthalmologist</a:t>
            </a:r>
          </a:p>
          <a:p>
            <a:pPr>
              <a:lnSpc>
                <a:spcPct val="170000"/>
              </a:lnSpc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Home safety assessment and home modification by occupational t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herapists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GB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trained </a:t>
            </a:r>
            <a:r>
              <a:rPr lang="en-GB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personnel</a:t>
            </a:r>
          </a:p>
          <a:p>
            <a:pPr>
              <a:lnSpc>
                <a:spcPct val="170000"/>
              </a:lnSpc>
            </a:pP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Changes in environment and activity to reduce the likelihood of recurrent falls</a:t>
            </a:r>
          </a:p>
          <a:p>
            <a:pPr>
              <a:lnSpc>
                <a:spcPct val="170000"/>
              </a:lnSpc>
            </a:pPr>
            <a:endParaRPr lang="en-GB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</a:pP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41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Management of Fall Risk for Older </a:t>
            </a:r>
            <a:r>
              <a:rPr lang="en-US" b="1" dirty="0" smtClean="0"/>
              <a:t>Persons</a:t>
            </a:r>
            <a:br>
              <a:rPr lang="en-US" b="1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8147"/>
            <a:ext cx="9158042" cy="530798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of underlying medical causes, if possible</a:t>
            </a:r>
          </a:p>
          <a:p>
            <a:pPr marL="400050" lvl="1" indent="0">
              <a:buNone/>
            </a:pPr>
            <a:r>
              <a:rPr lang="en-GB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1-Modification of salt 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restriction; adequate </a:t>
            </a:r>
            <a:r>
              <a:rPr lang="en-GB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hydration, compensatory  strategies 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</a:t>
            </a:r>
            <a:r>
              <a:rPr lang="en-GB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elevation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 of bed, rising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slowly</a:t>
            </a:r>
            <a:r>
              <a:rPr lang="en-GB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pressure </a:t>
            </a:r>
            <a:r>
              <a:rPr lang="en-GB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stockings)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GB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2-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Pharmacologic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therapy if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above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strategies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</a:t>
            </a:r>
          </a:p>
          <a:p>
            <a:pPr marL="800100" lvl="2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3-Ample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lighting without glare;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avoidance of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multifocal glasses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walking; referral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an ophthalmologist</a:t>
            </a:r>
            <a:endParaRPr lang="en-GB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reduction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medications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impair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balance&amp; cognition </a:t>
            </a: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interventions: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Removal of loose rugs and use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nightlights,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nonslip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bathmats, and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stair rails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footwear that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encases 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foot and has a low heel 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thin sole </a:t>
            </a: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Referral to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therapist for assistive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devices, gait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progressive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balance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9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conclusion</a:t>
            </a:r>
            <a:endParaRPr lang="en-GB" dirty="0"/>
          </a:p>
        </p:txBody>
      </p:sp>
      <p:pic>
        <p:nvPicPr>
          <p:cNvPr id="3074" name="Picture 2" descr="Fall in elderly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937" y="1115122"/>
            <a:ext cx="8118087" cy="5319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40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8577" y="-264975"/>
            <a:ext cx="7766936" cy="2550976"/>
          </a:xfrm>
        </p:spPr>
        <p:txBody>
          <a:bodyPr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factors &amp; prevention of fall in older adult</a:t>
            </a:r>
            <a:endParaRPr lang="en-GB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7133" y="2843562"/>
            <a:ext cx="8909824" cy="308888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</a:p>
          <a:p>
            <a:pPr algn="ctr"/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Doaa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Mosad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Lecturer of Rheumatology and Rehabilitation department </a:t>
            </a:r>
          </a:p>
          <a:p>
            <a:pPr algn="ctr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Mansoura University </a:t>
            </a:r>
          </a:p>
          <a:p>
            <a:pPr algn="ctr"/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GB" sz="24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93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07067" y="-300446"/>
            <a:ext cx="8642773" cy="1802675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07067" y="4530335"/>
            <a:ext cx="7766936" cy="1096899"/>
          </a:xfrm>
        </p:spPr>
        <p:txBody>
          <a:bodyPr/>
          <a:lstStyle/>
          <a:p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02527" y="1502229"/>
            <a:ext cx="9601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2C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3600" b="1" dirty="0" smtClean="0">
                <a:solidFill>
                  <a:srgbClr val="002C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big is </a:t>
            </a:r>
            <a:r>
              <a:rPr lang="en-US" sz="3600" b="1" dirty="0">
                <a:solidFill>
                  <a:srgbClr val="002C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600" b="1" dirty="0" smtClean="0">
                <a:solidFill>
                  <a:srgbClr val="002C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</a:t>
            </a:r>
            <a:r>
              <a:rPr lang="en-US" sz="3600" b="1" dirty="0">
                <a:solidFill>
                  <a:srgbClr val="002C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rgbClr val="000000"/>
                </a:solidFill>
                <a:latin typeface="Times-Roman"/>
              </a:rPr>
              <a:t>More </a:t>
            </a:r>
            <a:r>
              <a:rPr lang="en-US" sz="2000" dirty="0">
                <a:solidFill>
                  <a:srgbClr val="000000"/>
                </a:solidFill>
                <a:latin typeface="Times-Roman"/>
              </a:rPr>
              <a:t>than one-third of adults 65 and older fall each year in the United </a:t>
            </a:r>
            <a:r>
              <a:rPr lang="en-US" sz="2000" dirty="0" smtClean="0">
                <a:solidFill>
                  <a:srgbClr val="000000"/>
                </a:solidFill>
                <a:latin typeface="Times-Roman"/>
              </a:rPr>
              <a:t>States</a:t>
            </a:r>
            <a:r>
              <a:rPr lang="en-US" sz="2000" dirty="0">
                <a:solidFill>
                  <a:srgbClr val="000000"/>
                </a:solidFill>
                <a:latin typeface="Times-Roman"/>
              </a:rPr>
              <a:t>.</a:t>
            </a:r>
            <a:r>
              <a:rPr lang="en-US" sz="2000" dirty="0" smtClean="0">
                <a:solidFill>
                  <a:srgbClr val="6688FF"/>
                </a:solidFill>
                <a:latin typeface="Times-Roman"/>
              </a:rPr>
              <a:t> 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rgbClr val="000000"/>
                </a:solidFill>
                <a:latin typeface="Times-Roman"/>
              </a:rPr>
              <a:t>Falls </a:t>
            </a:r>
            <a:r>
              <a:rPr lang="en-US" sz="2000" dirty="0">
                <a:solidFill>
                  <a:srgbClr val="000000"/>
                </a:solidFill>
                <a:latin typeface="Times-Roman"/>
              </a:rPr>
              <a:t>result in disability, functional decline, and reduced quality of </a:t>
            </a:r>
            <a:r>
              <a:rPr lang="en-US" sz="2000" dirty="0" smtClean="0">
                <a:solidFill>
                  <a:srgbClr val="000000"/>
                </a:solidFill>
                <a:latin typeface="Times-Roman"/>
              </a:rPr>
              <a:t>life.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rgbClr val="000000"/>
                </a:solidFill>
                <a:latin typeface="Times-Roman"/>
              </a:rPr>
              <a:t>Falls </a:t>
            </a:r>
            <a:r>
              <a:rPr lang="en-US" sz="2000" dirty="0">
                <a:solidFill>
                  <a:srgbClr val="000000"/>
                </a:solidFill>
                <a:latin typeface="Times-Roman"/>
              </a:rPr>
              <a:t>are the leading cause of injury-related deaths: every hour an older adult</a:t>
            </a:r>
          </a:p>
          <a:p>
            <a:pPr>
              <a:lnSpc>
                <a:spcPct val="200000"/>
              </a:lnSpc>
            </a:pPr>
            <a:r>
              <a:rPr lang="en-US" sz="2000" dirty="0">
                <a:solidFill>
                  <a:srgbClr val="000000"/>
                </a:solidFill>
                <a:latin typeface="Times-Roman"/>
              </a:rPr>
              <a:t>dies as a result of a </a:t>
            </a:r>
            <a:r>
              <a:rPr lang="en-US" sz="2000" dirty="0" smtClean="0">
                <a:solidFill>
                  <a:srgbClr val="000000"/>
                </a:solidFill>
                <a:latin typeface="Times-Roman"/>
              </a:rPr>
              <a:t>fall.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rgbClr val="000000"/>
                </a:solidFill>
                <a:latin typeface="Times-Roman"/>
              </a:rPr>
              <a:t>Falls are </a:t>
            </a:r>
            <a:r>
              <a:rPr lang="en-US" sz="2000" dirty="0">
                <a:solidFill>
                  <a:srgbClr val="000000"/>
                </a:solidFill>
                <a:latin typeface="Times-Roman"/>
              </a:rPr>
              <a:t>the most common cause of traumatic brain injuries (TBI).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6135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 of fall in </a:t>
            </a:r>
            <a:r>
              <a:rPr lang="en-US" dirty="0"/>
              <a:t>geriatric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275" y="1605775"/>
            <a:ext cx="8596668" cy="5107259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cause of most falls is multifactorial, involving the interaction of risk factors.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four categories of risk factors: biological, behavioral,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environmental, and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socioeconomic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Socioeconomic factors indirectly increase the risk for falling.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risk of falling increases dramatically as the number of risk factors increases.</a:t>
            </a:r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632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 of fall in geriatric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4693"/>
            <a:ext cx="8596668" cy="51741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800" b="1" dirty="0">
                <a:solidFill>
                  <a:srgbClr val="002C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Biological Factors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srgbClr val="9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1-Changes </a:t>
            </a:r>
            <a:r>
              <a:rPr lang="en-GB" sz="2000" b="1" dirty="0">
                <a:solidFill>
                  <a:srgbClr val="9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Postural Control</a:t>
            </a:r>
          </a:p>
          <a:p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Decreased proprioception</a:t>
            </a:r>
          </a:p>
          <a:p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Slower righting reflexes</a:t>
            </a:r>
          </a:p>
          <a:p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Decreased muscle strength and range of motion, especially of the 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 </a:t>
            </a: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extremity</a:t>
            </a:r>
            <a:endParaRPr lang="en-GB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 postural sway</a:t>
            </a:r>
          </a:p>
          <a:p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Orthostatic hypotension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srgbClr val="9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2-Changes </a:t>
            </a:r>
            <a:r>
              <a:rPr lang="en-GB" sz="2000" b="1" dirty="0">
                <a:solidFill>
                  <a:srgbClr val="9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Gait</a:t>
            </a:r>
          </a:p>
          <a:p>
            <a:r>
              <a:rPr lang="en-GB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 </a:t>
            </a:r>
            <a:r>
              <a:rPr lang="en-GB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foot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swing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height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Slower gait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variability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82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05161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892098"/>
            <a:ext cx="9046529" cy="5430643"/>
          </a:xfrm>
        </p:spPr>
        <p:txBody>
          <a:bodyPr>
            <a:normAutofit/>
          </a:bodyPr>
          <a:lstStyle/>
          <a:p>
            <a:pPr marL="0" lvl="0" indent="0">
              <a:buClr>
                <a:srgbClr val="F496CB">
                  <a:lumMod val="75000"/>
                </a:srgbClr>
              </a:buClr>
              <a:buNone/>
            </a:pPr>
            <a:r>
              <a:rPr lang="en-GB" sz="2000" b="1" dirty="0" smtClean="0">
                <a:solidFill>
                  <a:srgbClr val="9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 smtClean="0"/>
          </a:p>
          <a:p>
            <a:pPr marL="0" indent="0">
              <a:buNone/>
            </a:pPr>
            <a:r>
              <a:rPr lang="en-GB" sz="2000" b="1" dirty="0" smtClean="0">
                <a:solidFill>
                  <a:srgbClr val="9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3-Declining </a:t>
            </a:r>
            <a:r>
              <a:rPr lang="en-GB" sz="2000" b="1" dirty="0">
                <a:solidFill>
                  <a:srgbClr val="9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 Abilities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Contrast sensitivity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Declining visual fields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Visuospatial function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Increased sensitivity to glare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srgbClr val="9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4-Chronic </a:t>
            </a:r>
            <a:r>
              <a:rPr lang="en-GB" sz="2000" b="1" dirty="0">
                <a:solidFill>
                  <a:srgbClr val="9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Illnesses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Parkinson’s disease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Stroke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Arthritis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Dementia</a:t>
            </a:r>
          </a:p>
        </p:txBody>
      </p:sp>
    </p:spTree>
    <p:extLst>
      <p:ext uri="{BB962C8B-B14F-4D97-AF65-F5344CB8AC3E}">
        <p14:creationId xmlns:p14="http://schemas.microsoft.com/office/powerpoint/2010/main" val="203646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1000"/>
              </a:spcBef>
              <a:buClr>
                <a:schemeClr val="accent1">
                  <a:lumMod val="75000"/>
                </a:schemeClr>
              </a:buClr>
              <a:buSzPct val="80000"/>
            </a:pPr>
            <a:r>
              <a:rPr lang="en-US" sz="2000" b="1" dirty="0" smtClean="0">
                <a:solidFill>
                  <a:srgbClr val="9C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solidFill>
                  <a:srgbClr val="9C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9C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en-US" sz="2000" b="1" dirty="0">
                <a:solidFill>
                  <a:srgbClr val="9C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2000" b="1" dirty="0" smtClean="0">
                <a:solidFill>
                  <a:srgbClr val="9C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Other </a:t>
            </a:r>
            <a:r>
              <a:rPr lang="en-US" sz="2000" b="1" dirty="0">
                <a:solidFill>
                  <a:srgbClr val="9C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medical Conditions that Predispose Older Adults to Falls</a:t>
            </a:r>
            <a:endParaRPr lang="en-GB" sz="2000" b="1" dirty="0">
              <a:solidFill>
                <a:srgbClr val="9C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95346"/>
            <a:ext cx="8596668" cy="4661210"/>
          </a:xfrm>
        </p:spPr>
        <p:txBody>
          <a:bodyPr>
            <a:normAutofit fontScale="92500" lnSpcReduction="10000"/>
          </a:bodyPr>
          <a:lstStyle/>
          <a:p>
            <a:r>
              <a:rPr lang="en-GB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Anemia</a:t>
            </a:r>
            <a:endParaRPr lang="en-GB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Arrhythmias</a:t>
            </a:r>
          </a:p>
          <a:p>
            <a:r>
              <a:rPr lang="en-GB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carotid sinus </a:t>
            </a:r>
            <a:r>
              <a:rPr lang="en-GB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hypersensitivity</a:t>
            </a:r>
            <a:endParaRPr lang="en-GB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Dehydration</a:t>
            </a:r>
          </a:p>
          <a:p>
            <a:r>
              <a:rPr lang="en-GB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Infections (e.g., pneumonia, sepsis)</a:t>
            </a:r>
          </a:p>
          <a:p>
            <a:r>
              <a:rPr lang="en-GB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Metabolic disorders (e.g., thyroid disorders, </a:t>
            </a:r>
            <a:r>
              <a:rPr lang="en-GB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hypoglycaemia)</a:t>
            </a:r>
            <a:endParaRPr lang="en-GB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Postural </a:t>
            </a:r>
            <a:r>
              <a:rPr lang="en-GB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hypotension</a:t>
            </a:r>
            <a:endParaRPr lang="en-GB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Valvular</a:t>
            </a:r>
            <a:r>
              <a:rPr lang="en-GB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heart </a:t>
            </a:r>
            <a:r>
              <a:rPr lang="en-GB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disorders</a:t>
            </a:r>
          </a:p>
          <a:p>
            <a:r>
              <a:rPr lang="en-GB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Acute </a:t>
            </a:r>
            <a:r>
              <a:rPr lang="en-GB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labyrinthitis</a:t>
            </a:r>
            <a:endParaRPr lang="en-GB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Benign paroxysmal positional vertigo</a:t>
            </a:r>
          </a:p>
          <a:p>
            <a:r>
              <a:rPr lang="en-GB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Hearing loss</a:t>
            </a:r>
          </a:p>
          <a:p>
            <a:r>
              <a:rPr lang="en-GB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Meniere’s disease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99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48576"/>
            <a:ext cx="8596668" cy="521876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3300" b="1" dirty="0" err="1">
                <a:solidFill>
                  <a:srgbClr val="002C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Behavioral</a:t>
            </a:r>
            <a:r>
              <a:rPr lang="en-GB" sz="3300" b="1" dirty="0">
                <a:solidFill>
                  <a:srgbClr val="002C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Factors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Polypharmacy/use of certain medications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Excess alcohol use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Physical inactivity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Inappropriate or worn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footwear</a:t>
            </a: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 medications include: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Benzodiazepines</a:t>
            </a:r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Antidepressants</a:t>
            </a:r>
          </a:p>
          <a:p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Antipsychotics</a:t>
            </a:r>
          </a:p>
          <a:p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Antiepileptic</a:t>
            </a:r>
          </a:p>
          <a:p>
            <a:r>
              <a:rPr lang="en-GB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Antihypertensive </a:t>
            </a:r>
            <a:r>
              <a:rPr lang="en-GB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ACE inhibitors</a:t>
            </a:r>
          </a:p>
          <a:p>
            <a:r>
              <a:rPr lang="en-GB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Antiarrhythmic</a:t>
            </a:r>
            <a:endParaRPr lang="en-GB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Cardiac glycosides</a:t>
            </a:r>
          </a:p>
          <a:p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14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758283"/>
            <a:ext cx="8596668" cy="5754029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GB" sz="3100" b="1" dirty="0">
                <a:solidFill>
                  <a:srgbClr val="002C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Factors</a:t>
            </a:r>
          </a:p>
          <a:p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 lighting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irregular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floor surfaces</a:t>
            </a:r>
          </a:p>
          <a:p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Cluttered environments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Furniture that is too low or too high</a:t>
            </a:r>
          </a:p>
          <a:p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Unsafe stairways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Bathroom fixtures that are too low or too high or that do not have arm support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Incorrect size, type, or use of assistive devices</a:t>
            </a:r>
          </a:p>
          <a:p>
            <a:r>
              <a:rPr lang="en-GB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Poorly designed public spaces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70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250</TotalTime>
  <Words>568</Words>
  <Application>Microsoft Office PowerPoint</Application>
  <PresentationFormat>Widescreen</PresentationFormat>
  <Paragraphs>105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Tahoma</vt:lpstr>
      <vt:lpstr>Times New Roman</vt:lpstr>
      <vt:lpstr>Times-Roman</vt:lpstr>
      <vt:lpstr>Trebuchet MS</vt:lpstr>
      <vt:lpstr>Wingdings</vt:lpstr>
      <vt:lpstr>Wingdings 3</vt:lpstr>
      <vt:lpstr>Facet</vt:lpstr>
      <vt:lpstr>PowerPoint Presentation</vt:lpstr>
      <vt:lpstr>Risk factors &amp; prevention of fall in older adult</vt:lpstr>
      <vt:lpstr>PowerPoint Presentation</vt:lpstr>
      <vt:lpstr>Risk factors of fall in geriatric</vt:lpstr>
      <vt:lpstr>Risk factors of fall in geriatric</vt:lpstr>
      <vt:lpstr>PowerPoint Presentation</vt:lpstr>
      <vt:lpstr>  Other medical Conditions that Predispose Older Adults to Falls</vt:lpstr>
      <vt:lpstr>PowerPoint Presentation</vt:lpstr>
      <vt:lpstr>PowerPoint Presentation</vt:lpstr>
      <vt:lpstr>\</vt:lpstr>
      <vt:lpstr> Assessment of fall risk factors </vt:lpstr>
      <vt:lpstr>Assessment of fall risk factors </vt:lpstr>
      <vt:lpstr>Fall Prevention Program</vt:lpstr>
      <vt:lpstr>Management of Fall Risk for Older Persons </vt:lpstr>
      <vt:lpstr>On 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 Shop</dc:creator>
  <cp:lastModifiedBy>Laptop Shop</cp:lastModifiedBy>
  <cp:revision>17</cp:revision>
  <dcterms:created xsi:type="dcterms:W3CDTF">2020-07-14T17:32:50Z</dcterms:created>
  <dcterms:modified xsi:type="dcterms:W3CDTF">2020-07-18T15:21:32Z</dcterms:modified>
</cp:coreProperties>
</file>