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1" r:id="rId4"/>
    <p:sldId id="260"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6" r:id="rId18"/>
    <p:sldId id="277" r:id="rId19"/>
    <p:sldId id="278" r:id="rId20"/>
    <p:sldId id="275" r:id="rId21"/>
    <p:sldId id="279" r:id="rId22"/>
    <p:sldId id="280" r:id="rId23"/>
    <p:sldId id="281" r:id="rId24"/>
    <p:sldId id="282" r:id="rId25"/>
    <p:sldId id="28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ADC1B-7642-4028-842B-C247F9D755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B2158E-320C-429D-BA75-70C8C0BC39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1F3735-9306-4500-8A8C-F7061524D651}"/>
              </a:ext>
            </a:extLst>
          </p:cNvPr>
          <p:cNvSpPr>
            <a:spLocks noGrp="1"/>
          </p:cNvSpPr>
          <p:nvPr>
            <p:ph type="dt" sz="half" idx="10"/>
          </p:nvPr>
        </p:nvSpPr>
        <p:spPr/>
        <p:txBody>
          <a:bodyPr/>
          <a:lstStyle/>
          <a:p>
            <a:fld id="{543FC167-C949-4BC5-B1D4-D97BF4FFC7BB}" type="datetimeFigureOut">
              <a:rPr lang="en-US" smtClean="0"/>
              <a:t>5/9/2020</a:t>
            </a:fld>
            <a:endParaRPr lang="en-US"/>
          </a:p>
        </p:txBody>
      </p:sp>
      <p:sp>
        <p:nvSpPr>
          <p:cNvPr id="5" name="Footer Placeholder 4">
            <a:extLst>
              <a:ext uri="{FF2B5EF4-FFF2-40B4-BE49-F238E27FC236}">
                <a16:creationId xmlns:a16="http://schemas.microsoft.com/office/drawing/2014/main" id="{ABF26BDD-215E-41B9-A3FF-6CC2BCAA0A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552634-7495-4D1D-932E-E902D295EAB7}"/>
              </a:ext>
            </a:extLst>
          </p:cNvPr>
          <p:cNvSpPr>
            <a:spLocks noGrp="1"/>
          </p:cNvSpPr>
          <p:nvPr>
            <p:ph type="sldNum" sz="quarter" idx="12"/>
          </p:nvPr>
        </p:nvSpPr>
        <p:spPr/>
        <p:txBody>
          <a:bodyPr/>
          <a:lstStyle/>
          <a:p>
            <a:fld id="{4DF56731-C19C-48ED-98D7-FFD2EE3A2DD8}" type="slidenum">
              <a:rPr lang="en-US" smtClean="0"/>
              <a:t>‹#›</a:t>
            </a:fld>
            <a:endParaRPr lang="en-US"/>
          </a:p>
        </p:txBody>
      </p:sp>
    </p:spTree>
    <p:extLst>
      <p:ext uri="{BB962C8B-B14F-4D97-AF65-F5344CB8AC3E}">
        <p14:creationId xmlns:p14="http://schemas.microsoft.com/office/powerpoint/2010/main" val="743444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94558-4404-4F86-A381-923F7E88B2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F13198-750B-4712-BEC8-7933D083777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309B16-BF87-46B7-B209-6A68404EE57F}"/>
              </a:ext>
            </a:extLst>
          </p:cNvPr>
          <p:cNvSpPr>
            <a:spLocks noGrp="1"/>
          </p:cNvSpPr>
          <p:nvPr>
            <p:ph type="dt" sz="half" idx="10"/>
          </p:nvPr>
        </p:nvSpPr>
        <p:spPr/>
        <p:txBody>
          <a:bodyPr/>
          <a:lstStyle/>
          <a:p>
            <a:fld id="{543FC167-C949-4BC5-B1D4-D97BF4FFC7BB}" type="datetimeFigureOut">
              <a:rPr lang="en-US" smtClean="0"/>
              <a:t>5/9/2020</a:t>
            </a:fld>
            <a:endParaRPr lang="en-US"/>
          </a:p>
        </p:txBody>
      </p:sp>
      <p:sp>
        <p:nvSpPr>
          <p:cNvPr id="5" name="Footer Placeholder 4">
            <a:extLst>
              <a:ext uri="{FF2B5EF4-FFF2-40B4-BE49-F238E27FC236}">
                <a16:creationId xmlns:a16="http://schemas.microsoft.com/office/drawing/2014/main" id="{1FA3FCC4-4164-4AB9-91DC-8BC5E27634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35A306-CC63-4B3B-9A30-6988FC5FF494}"/>
              </a:ext>
            </a:extLst>
          </p:cNvPr>
          <p:cNvSpPr>
            <a:spLocks noGrp="1"/>
          </p:cNvSpPr>
          <p:nvPr>
            <p:ph type="sldNum" sz="quarter" idx="12"/>
          </p:nvPr>
        </p:nvSpPr>
        <p:spPr/>
        <p:txBody>
          <a:bodyPr/>
          <a:lstStyle/>
          <a:p>
            <a:fld id="{4DF56731-C19C-48ED-98D7-FFD2EE3A2DD8}" type="slidenum">
              <a:rPr lang="en-US" smtClean="0"/>
              <a:t>‹#›</a:t>
            </a:fld>
            <a:endParaRPr lang="en-US"/>
          </a:p>
        </p:txBody>
      </p:sp>
    </p:spTree>
    <p:extLst>
      <p:ext uri="{BB962C8B-B14F-4D97-AF65-F5344CB8AC3E}">
        <p14:creationId xmlns:p14="http://schemas.microsoft.com/office/powerpoint/2010/main" val="2002378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3587E5-E5CC-4A0D-BD78-75E13C8E4A9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E3F1A7-AAFF-45BC-9B5B-0ECB335D41E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B601E9-9598-497E-BE41-319B4B844592}"/>
              </a:ext>
            </a:extLst>
          </p:cNvPr>
          <p:cNvSpPr>
            <a:spLocks noGrp="1"/>
          </p:cNvSpPr>
          <p:nvPr>
            <p:ph type="dt" sz="half" idx="10"/>
          </p:nvPr>
        </p:nvSpPr>
        <p:spPr/>
        <p:txBody>
          <a:bodyPr/>
          <a:lstStyle/>
          <a:p>
            <a:fld id="{543FC167-C949-4BC5-B1D4-D97BF4FFC7BB}" type="datetimeFigureOut">
              <a:rPr lang="en-US" smtClean="0"/>
              <a:t>5/9/2020</a:t>
            </a:fld>
            <a:endParaRPr lang="en-US"/>
          </a:p>
        </p:txBody>
      </p:sp>
      <p:sp>
        <p:nvSpPr>
          <p:cNvPr id="5" name="Footer Placeholder 4">
            <a:extLst>
              <a:ext uri="{FF2B5EF4-FFF2-40B4-BE49-F238E27FC236}">
                <a16:creationId xmlns:a16="http://schemas.microsoft.com/office/drawing/2014/main" id="{DD96DFD0-2E40-4876-B53E-8D6D3DD4A6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C9ABA6-C903-4056-B6D0-CF1B083480FF}"/>
              </a:ext>
            </a:extLst>
          </p:cNvPr>
          <p:cNvSpPr>
            <a:spLocks noGrp="1"/>
          </p:cNvSpPr>
          <p:nvPr>
            <p:ph type="sldNum" sz="quarter" idx="12"/>
          </p:nvPr>
        </p:nvSpPr>
        <p:spPr/>
        <p:txBody>
          <a:bodyPr/>
          <a:lstStyle/>
          <a:p>
            <a:fld id="{4DF56731-C19C-48ED-98D7-FFD2EE3A2DD8}" type="slidenum">
              <a:rPr lang="en-US" smtClean="0"/>
              <a:t>‹#›</a:t>
            </a:fld>
            <a:endParaRPr lang="en-US"/>
          </a:p>
        </p:txBody>
      </p:sp>
    </p:spTree>
    <p:extLst>
      <p:ext uri="{BB962C8B-B14F-4D97-AF65-F5344CB8AC3E}">
        <p14:creationId xmlns:p14="http://schemas.microsoft.com/office/powerpoint/2010/main" val="3262174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BD87D-8C6C-4198-96A8-BC08475EA6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34A886-D932-4DE8-A54B-F91F38A5861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4BD2A3-2074-4C5A-8274-C0FA8394C2F4}"/>
              </a:ext>
            </a:extLst>
          </p:cNvPr>
          <p:cNvSpPr>
            <a:spLocks noGrp="1"/>
          </p:cNvSpPr>
          <p:nvPr>
            <p:ph type="dt" sz="half" idx="10"/>
          </p:nvPr>
        </p:nvSpPr>
        <p:spPr/>
        <p:txBody>
          <a:bodyPr/>
          <a:lstStyle/>
          <a:p>
            <a:fld id="{543FC167-C949-4BC5-B1D4-D97BF4FFC7BB}" type="datetimeFigureOut">
              <a:rPr lang="en-US" smtClean="0"/>
              <a:t>5/9/2020</a:t>
            </a:fld>
            <a:endParaRPr lang="en-US"/>
          </a:p>
        </p:txBody>
      </p:sp>
      <p:sp>
        <p:nvSpPr>
          <p:cNvPr id="5" name="Footer Placeholder 4">
            <a:extLst>
              <a:ext uri="{FF2B5EF4-FFF2-40B4-BE49-F238E27FC236}">
                <a16:creationId xmlns:a16="http://schemas.microsoft.com/office/drawing/2014/main" id="{6A006826-13DB-419F-92F9-88021CD8E7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E5E70E-406E-439E-9579-2A27B38B3860}"/>
              </a:ext>
            </a:extLst>
          </p:cNvPr>
          <p:cNvSpPr>
            <a:spLocks noGrp="1"/>
          </p:cNvSpPr>
          <p:nvPr>
            <p:ph type="sldNum" sz="quarter" idx="12"/>
          </p:nvPr>
        </p:nvSpPr>
        <p:spPr/>
        <p:txBody>
          <a:bodyPr/>
          <a:lstStyle/>
          <a:p>
            <a:fld id="{4DF56731-C19C-48ED-98D7-FFD2EE3A2DD8}" type="slidenum">
              <a:rPr lang="en-US" smtClean="0"/>
              <a:t>‹#›</a:t>
            </a:fld>
            <a:endParaRPr lang="en-US"/>
          </a:p>
        </p:txBody>
      </p:sp>
    </p:spTree>
    <p:extLst>
      <p:ext uri="{BB962C8B-B14F-4D97-AF65-F5344CB8AC3E}">
        <p14:creationId xmlns:p14="http://schemas.microsoft.com/office/powerpoint/2010/main" val="2102170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CF037-1202-482C-8B96-84DCFECBFC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25945F-8DB3-4128-935C-8ECD13D768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13A775F-EF85-4364-AE0F-693BD50D4A54}"/>
              </a:ext>
            </a:extLst>
          </p:cNvPr>
          <p:cNvSpPr>
            <a:spLocks noGrp="1"/>
          </p:cNvSpPr>
          <p:nvPr>
            <p:ph type="dt" sz="half" idx="10"/>
          </p:nvPr>
        </p:nvSpPr>
        <p:spPr/>
        <p:txBody>
          <a:bodyPr/>
          <a:lstStyle/>
          <a:p>
            <a:fld id="{543FC167-C949-4BC5-B1D4-D97BF4FFC7BB}" type="datetimeFigureOut">
              <a:rPr lang="en-US" smtClean="0"/>
              <a:t>5/9/2020</a:t>
            </a:fld>
            <a:endParaRPr lang="en-US"/>
          </a:p>
        </p:txBody>
      </p:sp>
      <p:sp>
        <p:nvSpPr>
          <p:cNvPr id="5" name="Footer Placeholder 4">
            <a:extLst>
              <a:ext uri="{FF2B5EF4-FFF2-40B4-BE49-F238E27FC236}">
                <a16:creationId xmlns:a16="http://schemas.microsoft.com/office/drawing/2014/main" id="{6717DA1C-BB53-42F1-BB12-6430EE5B21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7C1113-F96A-40C6-A6B8-8E28BC63B525}"/>
              </a:ext>
            </a:extLst>
          </p:cNvPr>
          <p:cNvSpPr>
            <a:spLocks noGrp="1"/>
          </p:cNvSpPr>
          <p:nvPr>
            <p:ph type="sldNum" sz="quarter" idx="12"/>
          </p:nvPr>
        </p:nvSpPr>
        <p:spPr/>
        <p:txBody>
          <a:bodyPr/>
          <a:lstStyle/>
          <a:p>
            <a:fld id="{4DF56731-C19C-48ED-98D7-FFD2EE3A2DD8}" type="slidenum">
              <a:rPr lang="en-US" smtClean="0"/>
              <a:t>‹#›</a:t>
            </a:fld>
            <a:endParaRPr lang="en-US"/>
          </a:p>
        </p:txBody>
      </p:sp>
    </p:spTree>
    <p:extLst>
      <p:ext uri="{BB962C8B-B14F-4D97-AF65-F5344CB8AC3E}">
        <p14:creationId xmlns:p14="http://schemas.microsoft.com/office/powerpoint/2010/main" val="877090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9E1C6-A74D-4873-AE5D-CF4365F1D5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EE2DDB-005D-41B0-A084-5E8F44BC6FE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2E151B3-7C42-4C6F-9C78-D7691C72926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F2B05F-435A-4D66-AD1F-1074A1DC265E}"/>
              </a:ext>
            </a:extLst>
          </p:cNvPr>
          <p:cNvSpPr>
            <a:spLocks noGrp="1"/>
          </p:cNvSpPr>
          <p:nvPr>
            <p:ph type="dt" sz="half" idx="10"/>
          </p:nvPr>
        </p:nvSpPr>
        <p:spPr/>
        <p:txBody>
          <a:bodyPr/>
          <a:lstStyle/>
          <a:p>
            <a:fld id="{543FC167-C949-4BC5-B1D4-D97BF4FFC7BB}" type="datetimeFigureOut">
              <a:rPr lang="en-US" smtClean="0"/>
              <a:t>5/9/2020</a:t>
            </a:fld>
            <a:endParaRPr lang="en-US"/>
          </a:p>
        </p:txBody>
      </p:sp>
      <p:sp>
        <p:nvSpPr>
          <p:cNvPr id="6" name="Footer Placeholder 5">
            <a:extLst>
              <a:ext uri="{FF2B5EF4-FFF2-40B4-BE49-F238E27FC236}">
                <a16:creationId xmlns:a16="http://schemas.microsoft.com/office/drawing/2014/main" id="{97AE2066-0360-46F0-8DB7-C4BF567184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EC1F5E-DB72-4162-A1AD-ADD196BC6AAB}"/>
              </a:ext>
            </a:extLst>
          </p:cNvPr>
          <p:cNvSpPr>
            <a:spLocks noGrp="1"/>
          </p:cNvSpPr>
          <p:nvPr>
            <p:ph type="sldNum" sz="quarter" idx="12"/>
          </p:nvPr>
        </p:nvSpPr>
        <p:spPr/>
        <p:txBody>
          <a:bodyPr/>
          <a:lstStyle/>
          <a:p>
            <a:fld id="{4DF56731-C19C-48ED-98D7-FFD2EE3A2DD8}" type="slidenum">
              <a:rPr lang="en-US" smtClean="0"/>
              <a:t>‹#›</a:t>
            </a:fld>
            <a:endParaRPr lang="en-US"/>
          </a:p>
        </p:txBody>
      </p:sp>
    </p:spTree>
    <p:extLst>
      <p:ext uri="{BB962C8B-B14F-4D97-AF65-F5344CB8AC3E}">
        <p14:creationId xmlns:p14="http://schemas.microsoft.com/office/powerpoint/2010/main" val="696462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057C5-BC03-490D-B3BB-B4607827C4D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AD5A78-57E8-4F74-AA70-B86DB69174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D7E8595-704D-4670-9903-2D0BBA9088E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493FCF-35C8-425F-870E-4999D46E7C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2AA561C-3757-47E1-AEC2-F91A446020F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AF8EAD-1220-4954-B8C1-F4B6FA91D254}"/>
              </a:ext>
            </a:extLst>
          </p:cNvPr>
          <p:cNvSpPr>
            <a:spLocks noGrp="1"/>
          </p:cNvSpPr>
          <p:nvPr>
            <p:ph type="dt" sz="half" idx="10"/>
          </p:nvPr>
        </p:nvSpPr>
        <p:spPr/>
        <p:txBody>
          <a:bodyPr/>
          <a:lstStyle/>
          <a:p>
            <a:fld id="{543FC167-C949-4BC5-B1D4-D97BF4FFC7BB}" type="datetimeFigureOut">
              <a:rPr lang="en-US" smtClean="0"/>
              <a:t>5/9/2020</a:t>
            </a:fld>
            <a:endParaRPr lang="en-US"/>
          </a:p>
        </p:txBody>
      </p:sp>
      <p:sp>
        <p:nvSpPr>
          <p:cNvPr id="8" name="Footer Placeholder 7">
            <a:extLst>
              <a:ext uri="{FF2B5EF4-FFF2-40B4-BE49-F238E27FC236}">
                <a16:creationId xmlns:a16="http://schemas.microsoft.com/office/drawing/2014/main" id="{AE08115D-BC2F-43A8-8088-45256DA478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8C1181E-4EC9-4FD4-866D-04375A4B9D2C}"/>
              </a:ext>
            </a:extLst>
          </p:cNvPr>
          <p:cNvSpPr>
            <a:spLocks noGrp="1"/>
          </p:cNvSpPr>
          <p:nvPr>
            <p:ph type="sldNum" sz="quarter" idx="12"/>
          </p:nvPr>
        </p:nvSpPr>
        <p:spPr/>
        <p:txBody>
          <a:bodyPr/>
          <a:lstStyle/>
          <a:p>
            <a:fld id="{4DF56731-C19C-48ED-98D7-FFD2EE3A2DD8}" type="slidenum">
              <a:rPr lang="en-US" smtClean="0"/>
              <a:t>‹#›</a:t>
            </a:fld>
            <a:endParaRPr lang="en-US"/>
          </a:p>
        </p:txBody>
      </p:sp>
    </p:spTree>
    <p:extLst>
      <p:ext uri="{BB962C8B-B14F-4D97-AF65-F5344CB8AC3E}">
        <p14:creationId xmlns:p14="http://schemas.microsoft.com/office/powerpoint/2010/main" val="1408541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576CE-551A-4AAB-8745-714F93BB8E7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0AF043-921F-4886-9DAE-5CAAFF5F1656}"/>
              </a:ext>
            </a:extLst>
          </p:cNvPr>
          <p:cNvSpPr>
            <a:spLocks noGrp="1"/>
          </p:cNvSpPr>
          <p:nvPr>
            <p:ph type="dt" sz="half" idx="10"/>
          </p:nvPr>
        </p:nvSpPr>
        <p:spPr/>
        <p:txBody>
          <a:bodyPr/>
          <a:lstStyle/>
          <a:p>
            <a:fld id="{543FC167-C949-4BC5-B1D4-D97BF4FFC7BB}" type="datetimeFigureOut">
              <a:rPr lang="en-US" smtClean="0"/>
              <a:t>5/9/2020</a:t>
            </a:fld>
            <a:endParaRPr lang="en-US"/>
          </a:p>
        </p:txBody>
      </p:sp>
      <p:sp>
        <p:nvSpPr>
          <p:cNvPr id="4" name="Footer Placeholder 3">
            <a:extLst>
              <a:ext uri="{FF2B5EF4-FFF2-40B4-BE49-F238E27FC236}">
                <a16:creationId xmlns:a16="http://schemas.microsoft.com/office/drawing/2014/main" id="{CB00158C-6CDF-46C5-BDAE-3F7E5D3AE9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727DBF-79E8-41B7-93E2-257F8D767D02}"/>
              </a:ext>
            </a:extLst>
          </p:cNvPr>
          <p:cNvSpPr>
            <a:spLocks noGrp="1"/>
          </p:cNvSpPr>
          <p:nvPr>
            <p:ph type="sldNum" sz="quarter" idx="12"/>
          </p:nvPr>
        </p:nvSpPr>
        <p:spPr/>
        <p:txBody>
          <a:bodyPr/>
          <a:lstStyle/>
          <a:p>
            <a:fld id="{4DF56731-C19C-48ED-98D7-FFD2EE3A2DD8}" type="slidenum">
              <a:rPr lang="en-US" smtClean="0"/>
              <a:t>‹#›</a:t>
            </a:fld>
            <a:endParaRPr lang="en-US"/>
          </a:p>
        </p:txBody>
      </p:sp>
    </p:spTree>
    <p:extLst>
      <p:ext uri="{BB962C8B-B14F-4D97-AF65-F5344CB8AC3E}">
        <p14:creationId xmlns:p14="http://schemas.microsoft.com/office/powerpoint/2010/main" val="1034765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798358-BBCF-421F-88B6-01FE2720A5B2}"/>
              </a:ext>
            </a:extLst>
          </p:cNvPr>
          <p:cNvSpPr>
            <a:spLocks noGrp="1"/>
          </p:cNvSpPr>
          <p:nvPr>
            <p:ph type="dt" sz="half" idx="10"/>
          </p:nvPr>
        </p:nvSpPr>
        <p:spPr/>
        <p:txBody>
          <a:bodyPr/>
          <a:lstStyle/>
          <a:p>
            <a:fld id="{543FC167-C949-4BC5-B1D4-D97BF4FFC7BB}" type="datetimeFigureOut">
              <a:rPr lang="en-US" smtClean="0"/>
              <a:t>5/9/2020</a:t>
            </a:fld>
            <a:endParaRPr lang="en-US"/>
          </a:p>
        </p:txBody>
      </p:sp>
      <p:sp>
        <p:nvSpPr>
          <p:cNvPr id="3" name="Footer Placeholder 2">
            <a:extLst>
              <a:ext uri="{FF2B5EF4-FFF2-40B4-BE49-F238E27FC236}">
                <a16:creationId xmlns:a16="http://schemas.microsoft.com/office/drawing/2014/main" id="{379ADF9C-94DA-453D-9490-331AD808EA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06EA69-576A-4649-9C14-E0A13B3D85F2}"/>
              </a:ext>
            </a:extLst>
          </p:cNvPr>
          <p:cNvSpPr>
            <a:spLocks noGrp="1"/>
          </p:cNvSpPr>
          <p:nvPr>
            <p:ph type="sldNum" sz="quarter" idx="12"/>
          </p:nvPr>
        </p:nvSpPr>
        <p:spPr/>
        <p:txBody>
          <a:bodyPr/>
          <a:lstStyle/>
          <a:p>
            <a:fld id="{4DF56731-C19C-48ED-98D7-FFD2EE3A2DD8}" type="slidenum">
              <a:rPr lang="en-US" smtClean="0"/>
              <a:t>‹#›</a:t>
            </a:fld>
            <a:endParaRPr lang="en-US"/>
          </a:p>
        </p:txBody>
      </p:sp>
    </p:spTree>
    <p:extLst>
      <p:ext uri="{BB962C8B-B14F-4D97-AF65-F5344CB8AC3E}">
        <p14:creationId xmlns:p14="http://schemas.microsoft.com/office/powerpoint/2010/main" val="39176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C8C3E-82D8-424F-9913-EBDCA9C185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C03D05-97D6-41EE-B0B2-5DAB156B62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75CB01-0DF3-4216-AD7E-05BDC1EC2D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EF6D839-D558-4134-897C-27B7BD21247E}"/>
              </a:ext>
            </a:extLst>
          </p:cNvPr>
          <p:cNvSpPr>
            <a:spLocks noGrp="1"/>
          </p:cNvSpPr>
          <p:nvPr>
            <p:ph type="dt" sz="half" idx="10"/>
          </p:nvPr>
        </p:nvSpPr>
        <p:spPr/>
        <p:txBody>
          <a:bodyPr/>
          <a:lstStyle/>
          <a:p>
            <a:fld id="{543FC167-C949-4BC5-B1D4-D97BF4FFC7BB}" type="datetimeFigureOut">
              <a:rPr lang="en-US" smtClean="0"/>
              <a:t>5/9/2020</a:t>
            </a:fld>
            <a:endParaRPr lang="en-US"/>
          </a:p>
        </p:txBody>
      </p:sp>
      <p:sp>
        <p:nvSpPr>
          <p:cNvPr id="6" name="Footer Placeholder 5">
            <a:extLst>
              <a:ext uri="{FF2B5EF4-FFF2-40B4-BE49-F238E27FC236}">
                <a16:creationId xmlns:a16="http://schemas.microsoft.com/office/drawing/2014/main" id="{EFD8ABF6-1197-4525-B1EB-C66D76E29D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209B84-B244-4167-BEB3-41B872DE7E69}"/>
              </a:ext>
            </a:extLst>
          </p:cNvPr>
          <p:cNvSpPr>
            <a:spLocks noGrp="1"/>
          </p:cNvSpPr>
          <p:nvPr>
            <p:ph type="sldNum" sz="quarter" idx="12"/>
          </p:nvPr>
        </p:nvSpPr>
        <p:spPr/>
        <p:txBody>
          <a:bodyPr/>
          <a:lstStyle/>
          <a:p>
            <a:fld id="{4DF56731-C19C-48ED-98D7-FFD2EE3A2DD8}" type="slidenum">
              <a:rPr lang="en-US" smtClean="0"/>
              <a:t>‹#›</a:t>
            </a:fld>
            <a:endParaRPr lang="en-US"/>
          </a:p>
        </p:txBody>
      </p:sp>
    </p:spTree>
    <p:extLst>
      <p:ext uri="{BB962C8B-B14F-4D97-AF65-F5344CB8AC3E}">
        <p14:creationId xmlns:p14="http://schemas.microsoft.com/office/powerpoint/2010/main" val="570179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98E5D-E8D7-4810-A22D-1E2A733B0B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F0C73F-FB13-49F6-B402-5EE14F7B6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4EB939-5C7E-48BC-BCEB-58BB5C7153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C7C418-AE71-42B9-B970-4C9F0BF5C150}"/>
              </a:ext>
            </a:extLst>
          </p:cNvPr>
          <p:cNvSpPr>
            <a:spLocks noGrp="1"/>
          </p:cNvSpPr>
          <p:nvPr>
            <p:ph type="dt" sz="half" idx="10"/>
          </p:nvPr>
        </p:nvSpPr>
        <p:spPr/>
        <p:txBody>
          <a:bodyPr/>
          <a:lstStyle/>
          <a:p>
            <a:fld id="{543FC167-C949-4BC5-B1D4-D97BF4FFC7BB}" type="datetimeFigureOut">
              <a:rPr lang="en-US" smtClean="0"/>
              <a:t>5/9/2020</a:t>
            </a:fld>
            <a:endParaRPr lang="en-US"/>
          </a:p>
        </p:txBody>
      </p:sp>
      <p:sp>
        <p:nvSpPr>
          <p:cNvPr id="6" name="Footer Placeholder 5">
            <a:extLst>
              <a:ext uri="{FF2B5EF4-FFF2-40B4-BE49-F238E27FC236}">
                <a16:creationId xmlns:a16="http://schemas.microsoft.com/office/drawing/2014/main" id="{90E67810-E2D7-4ADF-BD44-0595840698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4BA510-428C-4375-AEF3-EC1BEF8022FC}"/>
              </a:ext>
            </a:extLst>
          </p:cNvPr>
          <p:cNvSpPr>
            <a:spLocks noGrp="1"/>
          </p:cNvSpPr>
          <p:nvPr>
            <p:ph type="sldNum" sz="quarter" idx="12"/>
          </p:nvPr>
        </p:nvSpPr>
        <p:spPr/>
        <p:txBody>
          <a:bodyPr/>
          <a:lstStyle/>
          <a:p>
            <a:fld id="{4DF56731-C19C-48ED-98D7-FFD2EE3A2DD8}" type="slidenum">
              <a:rPr lang="en-US" smtClean="0"/>
              <a:t>‹#›</a:t>
            </a:fld>
            <a:endParaRPr lang="en-US"/>
          </a:p>
        </p:txBody>
      </p:sp>
    </p:spTree>
    <p:extLst>
      <p:ext uri="{BB962C8B-B14F-4D97-AF65-F5344CB8AC3E}">
        <p14:creationId xmlns:p14="http://schemas.microsoft.com/office/powerpoint/2010/main" val="1682890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E3D058-D3E9-4D13-9F8D-F98A0345B4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4DB98C-156F-4E8B-81B8-AB74FE9B84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9DB7D0-97A4-4316-B5DC-1612B26298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3FC167-C949-4BC5-B1D4-D97BF4FFC7BB}" type="datetimeFigureOut">
              <a:rPr lang="en-US" smtClean="0"/>
              <a:t>5/9/2020</a:t>
            </a:fld>
            <a:endParaRPr lang="en-US"/>
          </a:p>
        </p:txBody>
      </p:sp>
      <p:sp>
        <p:nvSpPr>
          <p:cNvPr id="5" name="Footer Placeholder 4">
            <a:extLst>
              <a:ext uri="{FF2B5EF4-FFF2-40B4-BE49-F238E27FC236}">
                <a16:creationId xmlns:a16="http://schemas.microsoft.com/office/drawing/2014/main" id="{D992812A-F020-4081-8A96-5DC70F9B65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504FA2-C4E0-4D45-96F8-4CDC591EEA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F56731-C19C-48ED-98D7-FFD2EE3A2DD8}" type="slidenum">
              <a:rPr lang="en-US" smtClean="0"/>
              <a:t>‹#›</a:t>
            </a:fld>
            <a:endParaRPr lang="en-US"/>
          </a:p>
        </p:txBody>
      </p:sp>
    </p:spTree>
    <p:extLst>
      <p:ext uri="{BB962C8B-B14F-4D97-AF65-F5344CB8AC3E}">
        <p14:creationId xmlns:p14="http://schemas.microsoft.com/office/powerpoint/2010/main" val="3911597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1AB50-AD6D-462F-ADB9-78ACA9ABA9BA}"/>
              </a:ext>
            </a:extLst>
          </p:cNvPr>
          <p:cNvSpPr>
            <a:spLocks noGrp="1"/>
          </p:cNvSpPr>
          <p:nvPr>
            <p:ph type="ctrTitle"/>
          </p:nvPr>
        </p:nvSpPr>
        <p:spPr/>
        <p:txBody>
          <a:bodyPr/>
          <a:lstStyle/>
          <a:p>
            <a:r>
              <a:rPr lang="en-US" dirty="0"/>
              <a:t>Scoliosis</a:t>
            </a:r>
          </a:p>
        </p:txBody>
      </p:sp>
      <p:sp>
        <p:nvSpPr>
          <p:cNvPr id="3" name="Subtitle 2">
            <a:extLst>
              <a:ext uri="{FF2B5EF4-FFF2-40B4-BE49-F238E27FC236}">
                <a16:creationId xmlns:a16="http://schemas.microsoft.com/office/drawing/2014/main" id="{084AD2BB-4AEA-42F6-8CA6-9CF57A549F80}"/>
              </a:ext>
            </a:extLst>
          </p:cNvPr>
          <p:cNvSpPr>
            <a:spLocks noGrp="1"/>
          </p:cNvSpPr>
          <p:nvPr>
            <p:ph type="subTitle" idx="1"/>
          </p:nvPr>
        </p:nvSpPr>
        <p:spPr/>
        <p:txBody>
          <a:bodyPr/>
          <a:lstStyle/>
          <a:p>
            <a:r>
              <a:rPr lang="en-US" dirty="0"/>
              <a:t>By Prof. Salah </a:t>
            </a:r>
            <a:r>
              <a:rPr lang="en-US" dirty="0" err="1"/>
              <a:t>Hawas</a:t>
            </a:r>
            <a:endParaRPr lang="en-US" dirty="0"/>
          </a:p>
        </p:txBody>
      </p:sp>
    </p:spTree>
    <p:extLst>
      <p:ext uri="{BB962C8B-B14F-4D97-AF65-F5344CB8AC3E}">
        <p14:creationId xmlns:p14="http://schemas.microsoft.com/office/powerpoint/2010/main" val="358567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0B09E-82A4-4BAB-BD37-D299C4DBFC7C}"/>
              </a:ext>
            </a:extLst>
          </p:cNvPr>
          <p:cNvSpPr>
            <a:spLocks noGrp="1"/>
          </p:cNvSpPr>
          <p:nvPr>
            <p:ph type="title"/>
          </p:nvPr>
        </p:nvSpPr>
        <p:spPr/>
        <p:txBody>
          <a:bodyPr/>
          <a:lstStyle/>
          <a:p>
            <a:r>
              <a:rPr lang="en-US" dirty="0"/>
              <a:t>Infantile idiopathic scoliosis (0–3 years of age)</a:t>
            </a:r>
          </a:p>
        </p:txBody>
      </p:sp>
      <p:sp>
        <p:nvSpPr>
          <p:cNvPr id="3" name="Content Placeholder 2">
            <a:extLst>
              <a:ext uri="{FF2B5EF4-FFF2-40B4-BE49-F238E27FC236}">
                <a16:creationId xmlns:a16="http://schemas.microsoft.com/office/drawing/2014/main" id="{A1AF0F73-71B1-44CB-80FF-CB7EB8B9F982}"/>
              </a:ext>
            </a:extLst>
          </p:cNvPr>
          <p:cNvSpPr>
            <a:spLocks noGrp="1"/>
          </p:cNvSpPr>
          <p:nvPr>
            <p:ph idx="1"/>
          </p:nvPr>
        </p:nvSpPr>
        <p:spPr/>
        <p:txBody>
          <a:bodyPr/>
          <a:lstStyle/>
          <a:p>
            <a:r>
              <a:rPr lang="en-US" dirty="0"/>
              <a:t>Most patients with infantile idiopathic scoliosis present before 6 months of age with a curved spine that usually develops within the upper lumbar/ lower thoracic region. Most of these infants’ deformities revert to a normal curvature within the next few years.</a:t>
            </a:r>
          </a:p>
        </p:txBody>
      </p:sp>
    </p:spTree>
    <p:extLst>
      <p:ext uri="{BB962C8B-B14F-4D97-AF65-F5344CB8AC3E}">
        <p14:creationId xmlns:p14="http://schemas.microsoft.com/office/powerpoint/2010/main" val="3119600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4D664-AA22-4767-8551-E1FFDC9C69A5}"/>
              </a:ext>
            </a:extLst>
          </p:cNvPr>
          <p:cNvSpPr>
            <a:spLocks noGrp="1"/>
          </p:cNvSpPr>
          <p:nvPr>
            <p:ph type="title"/>
          </p:nvPr>
        </p:nvSpPr>
        <p:spPr/>
        <p:txBody>
          <a:bodyPr/>
          <a:lstStyle/>
          <a:p>
            <a:r>
              <a:rPr lang="en-US" dirty="0"/>
              <a:t>Infantile idiopathic scoliosis (0–3 years of age)</a:t>
            </a:r>
          </a:p>
        </p:txBody>
      </p:sp>
      <p:sp>
        <p:nvSpPr>
          <p:cNvPr id="3" name="Content Placeholder 2">
            <a:extLst>
              <a:ext uri="{FF2B5EF4-FFF2-40B4-BE49-F238E27FC236}">
                <a16:creationId xmlns:a16="http://schemas.microsoft.com/office/drawing/2014/main" id="{06A75111-9C8A-4AE9-84CB-F9C2AE2BB886}"/>
              </a:ext>
            </a:extLst>
          </p:cNvPr>
          <p:cNvSpPr>
            <a:spLocks noGrp="1"/>
          </p:cNvSpPr>
          <p:nvPr>
            <p:ph idx="1"/>
          </p:nvPr>
        </p:nvSpPr>
        <p:spPr/>
        <p:txBody>
          <a:bodyPr/>
          <a:lstStyle/>
          <a:p>
            <a:r>
              <a:rPr lang="en-US" dirty="0"/>
              <a:t>Diagnosis is usually made based on the upright PA and lateral views on radiograph. The treatment differs based on the degree of curvature. The Cobb angle is used to measure the amount of scoliosis. A person who has a Cobb angle ≥10° as determined by the X-ray (not with a </a:t>
            </a:r>
            <a:r>
              <a:rPr lang="en-US" dirty="0" err="1"/>
              <a:t>scoliometer</a:t>
            </a:r>
            <a:r>
              <a:rPr lang="en-US" dirty="0"/>
              <a:t>) is diagnosed as having scoliosis. The Cobb angle is determined by drawing a perpendicular line (on the X-ray) from the top most deviated vertebrae and the bottom most deviated vertebra. The two perpendicular lines meet to form the Cobb angle.</a:t>
            </a:r>
          </a:p>
        </p:txBody>
      </p:sp>
    </p:spTree>
    <p:extLst>
      <p:ext uri="{BB962C8B-B14F-4D97-AF65-F5344CB8AC3E}">
        <p14:creationId xmlns:p14="http://schemas.microsoft.com/office/powerpoint/2010/main" val="3906679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0D5F3-377E-4F6F-BA02-33F33D285D3D}"/>
              </a:ext>
            </a:extLst>
          </p:cNvPr>
          <p:cNvSpPr>
            <a:spLocks noGrp="1"/>
          </p:cNvSpPr>
          <p:nvPr>
            <p:ph type="title"/>
          </p:nvPr>
        </p:nvSpPr>
        <p:spPr/>
        <p:txBody>
          <a:bodyPr/>
          <a:lstStyle/>
          <a:p>
            <a:r>
              <a:rPr lang="en-US" dirty="0"/>
              <a:t>Treatment</a:t>
            </a:r>
          </a:p>
        </p:txBody>
      </p:sp>
      <p:sp>
        <p:nvSpPr>
          <p:cNvPr id="3" name="Content Placeholder 2">
            <a:extLst>
              <a:ext uri="{FF2B5EF4-FFF2-40B4-BE49-F238E27FC236}">
                <a16:creationId xmlns:a16="http://schemas.microsoft.com/office/drawing/2014/main" id="{0DD58E9A-7AB5-447F-B812-65E308CE3CE4}"/>
              </a:ext>
            </a:extLst>
          </p:cNvPr>
          <p:cNvSpPr>
            <a:spLocks noGrp="1"/>
          </p:cNvSpPr>
          <p:nvPr>
            <p:ph idx="1"/>
          </p:nvPr>
        </p:nvSpPr>
        <p:spPr/>
        <p:txBody>
          <a:bodyPr/>
          <a:lstStyle/>
          <a:p>
            <a:r>
              <a:rPr lang="en-US" dirty="0"/>
              <a:t>On the fi </a:t>
            </a:r>
            <a:r>
              <a:rPr lang="en-US" dirty="0" err="1"/>
              <a:t>rst</a:t>
            </a:r>
            <a:r>
              <a:rPr lang="en-US" dirty="0"/>
              <a:t> visit, treatment is usually not initiated. Most patients with an initial curve angle greater than 20° and an increase of 5° on the following </a:t>
            </a:r>
            <a:r>
              <a:rPr lang="en-US" dirty="0" err="1"/>
              <a:t>offi</a:t>
            </a:r>
            <a:r>
              <a:rPr lang="en-US" dirty="0"/>
              <a:t> </a:t>
            </a:r>
            <a:r>
              <a:rPr lang="en-US" dirty="0" err="1"/>
              <a:t>ce</a:t>
            </a:r>
            <a:r>
              <a:rPr lang="en-US" dirty="0"/>
              <a:t> visit should be treated aggressively (</a:t>
            </a:r>
            <a:r>
              <a:rPr lang="en-US" dirty="0" err="1"/>
              <a:t>offi</a:t>
            </a:r>
            <a:r>
              <a:rPr lang="en-US" dirty="0"/>
              <a:t> </a:t>
            </a:r>
            <a:r>
              <a:rPr lang="en-US" dirty="0" err="1"/>
              <a:t>ce</a:t>
            </a:r>
            <a:r>
              <a:rPr lang="en-US" dirty="0"/>
              <a:t> visits should be scheduled within 4 to 6 weeks). Treatment options include bracing or casting. If signs of scoliosis persist, an orthotic device must be worn 23 hours a day. Fusing the vertebra is usually not an option at this stage, although some physicians will insert a supporting rod if there is rapid progression.</a:t>
            </a:r>
          </a:p>
        </p:txBody>
      </p:sp>
    </p:spTree>
    <p:extLst>
      <p:ext uri="{BB962C8B-B14F-4D97-AF65-F5344CB8AC3E}">
        <p14:creationId xmlns:p14="http://schemas.microsoft.com/office/powerpoint/2010/main" val="3860748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43EBA-7EB6-426F-9F52-12110D564171}"/>
              </a:ext>
            </a:extLst>
          </p:cNvPr>
          <p:cNvSpPr>
            <a:spLocks noGrp="1"/>
          </p:cNvSpPr>
          <p:nvPr>
            <p:ph type="title"/>
          </p:nvPr>
        </p:nvSpPr>
        <p:spPr/>
        <p:txBody>
          <a:bodyPr/>
          <a:lstStyle/>
          <a:p>
            <a:r>
              <a:rPr lang="en-US" dirty="0"/>
              <a:t>Determining the Cobb angle</a:t>
            </a:r>
          </a:p>
        </p:txBody>
      </p:sp>
      <p:pic>
        <p:nvPicPr>
          <p:cNvPr id="4" name="Content Placeholder 3">
            <a:extLst>
              <a:ext uri="{FF2B5EF4-FFF2-40B4-BE49-F238E27FC236}">
                <a16:creationId xmlns:a16="http://schemas.microsoft.com/office/drawing/2014/main" id="{EFF15AA0-7DC6-4F89-A926-7D007A1EE1F3}"/>
              </a:ext>
            </a:extLst>
          </p:cNvPr>
          <p:cNvPicPr>
            <a:picLocks noGrp="1" noChangeAspect="1"/>
          </p:cNvPicPr>
          <p:nvPr>
            <p:ph idx="1"/>
          </p:nvPr>
        </p:nvPicPr>
        <p:blipFill>
          <a:blip r:embed="rId2"/>
          <a:stretch>
            <a:fillRect/>
          </a:stretch>
        </p:blipFill>
        <p:spPr>
          <a:xfrm>
            <a:off x="5177299" y="1825625"/>
            <a:ext cx="1837402" cy="4351338"/>
          </a:xfrm>
          <a:prstGeom prst="rect">
            <a:avLst/>
          </a:prstGeom>
        </p:spPr>
      </p:pic>
    </p:spTree>
    <p:extLst>
      <p:ext uri="{BB962C8B-B14F-4D97-AF65-F5344CB8AC3E}">
        <p14:creationId xmlns:p14="http://schemas.microsoft.com/office/powerpoint/2010/main" val="3014955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23149-42F0-4EA5-A46A-FA31F262F43A}"/>
              </a:ext>
            </a:extLst>
          </p:cNvPr>
          <p:cNvSpPr>
            <a:spLocks noGrp="1"/>
          </p:cNvSpPr>
          <p:nvPr>
            <p:ph type="title"/>
          </p:nvPr>
        </p:nvSpPr>
        <p:spPr/>
        <p:txBody>
          <a:bodyPr/>
          <a:lstStyle/>
          <a:p>
            <a:r>
              <a:rPr lang="en-US" dirty="0"/>
              <a:t>Juvenile idiopathic scoliosis (3–10 years of age)</a:t>
            </a:r>
          </a:p>
        </p:txBody>
      </p:sp>
      <p:sp>
        <p:nvSpPr>
          <p:cNvPr id="3" name="Content Placeholder 2">
            <a:extLst>
              <a:ext uri="{FF2B5EF4-FFF2-40B4-BE49-F238E27FC236}">
                <a16:creationId xmlns:a16="http://schemas.microsoft.com/office/drawing/2014/main" id="{E5804BF7-245E-40E7-BFC5-CB3BEC198F3C}"/>
              </a:ext>
            </a:extLst>
          </p:cNvPr>
          <p:cNvSpPr>
            <a:spLocks noGrp="1"/>
          </p:cNvSpPr>
          <p:nvPr>
            <p:ph idx="1"/>
          </p:nvPr>
        </p:nvSpPr>
        <p:spPr/>
        <p:txBody>
          <a:bodyPr/>
          <a:lstStyle/>
          <a:p>
            <a:r>
              <a:rPr lang="en-US" dirty="0"/>
              <a:t>History</a:t>
            </a:r>
          </a:p>
          <a:p>
            <a:pPr lvl="1"/>
            <a:r>
              <a:rPr lang="en-US" dirty="0"/>
              <a:t>This group of patients manifests with signs beginning after age 3 but before age 10. Patients in this group are usually asymptomatic. Females make up most of these patients. Some authors believe that pain can be a symptom early on due to defects in walking habits. Unlike the infantile group, there seems to be a rapid progression of the deformity if not corrected early.</a:t>
            </a:r>
          </a:p>
        </p:txBody>
      </p:sp>
    </p:spTree>
    <p:extLst>
      <p:ext uri="{BB962C8B-B14F-4D97-AF65-F5344CB8AC3E}">
        <p14:creationId xmlns:p14="http://schemas.microsoft.com/office/powerpoint/2010/main" val="2651569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23149-42F0-4EA5-A46A-FA31F262F43A}"/>
              </a:ext>
            </a:extLst>
          </p:cNvPr>
          <p:cNvSpPr>
            <a:spLocks noGrp="1"/>
          </p:cNvSpPr>
          <p:nvPr>
            <p:ph type="title"/>
          </p:nvPr>
        </p:nvSpPr>
        <p:spPr/>
        <p:txBody>
          <a:bodyPr/>
          <a:lstStyle/>
          <a:p>
            <a:r>
              <a:rPr lang="en-US" dirty="0"/>
              <a:t>Juvenile idiopathic scoliosis (3–10 years of age)</a:t>
            </a:r>
          </a:p>
        </p:txBody>
      </p:sp>
      <p:sp>
        <p:nvSpPr>
          <p:cNvPr id="3" name="Content Placeholder 2">
            <a:extLst>
              <a:ext uri="{FF2B5EF4-FFF2-40B4-BE49-F238E27FC236}">
                <a16:creationId xmlns:a16="http://schemas.microsoft.com/office/drawing/2014/main" id="{E5804BF7-245E-40E7-BFC5-CB3BEC198F3C}"/>
              </a:ext>
            </a:extLst>
          </p:cNvPr>
          <p:cNvSpPr>
            <a:spLocks noGrp="1"/>
          </p:cNvSpPr>
          <p:nvPr>
            <p:ph idx="1"/>
          </p:nvPr>
        </p:nvSpPr>
        <p:spPr/>
        <p:txBody>
          <a:bodyPr/>
          <a:lstStyle/>
          <a:p>
            <a:r>
              <a:rPr lang="en-US" dirty="0"/>
              <a:t>Physical</a:t>
            </a:r>
          </a:p>
          <a:p>
            <a:pPr lvl="1"/>
            <a:r>
              <a:rPr lang="en-US" dirty="0"/>
              <a:t>During the examination, the physician should assess the symmetry among different body limbs, including shoulders, leg lengths, anterior superior iliac spine, posterior superior iliac spine, ischial tuberosities, and pubic symphysis. Skin texture and discoloration should be examined as well to rule out any neuromuscular defects. Neurological exams should be conducted to assess for any deficits.</a:t>
            </a:r>
          </a:p>
        </p:txBody>
      </p:sp>
    </p:spTree>
    <p:extLst>
      <p:ext uri="{BB962C8B-B14F-4D97-AF65-F5344CB8AC3E}">
        <p14:creationId xmlns:p14="http://schemas.microsoft.com/office/powerpoint/2010/main" val="3367121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23149-42F0-4EA5-A46A-FA31F262F43A}"/>
              </a:ext>
            </a:extLst>
          </p:cNvPr>
          <p:cNvSpPr>
            <a:spLocks noGrp="1"/>
          </p:cNvSpPr>
          <p:nvPr>
            <p:ph type="title"/>
          </p:nvPr>
        </p:nvSpPr>
        <p:spPr/>
        <p:txBody>
          <a:bodyPr/>
          <a:lstStyle/>
          <a:p>
            <a:r>
              <a:rPr lang="en-US" dirty="0"/>
              <a:t>Juvenile idiopathic scoliosis (3–10 years of age)</a:t>
            </a:r>
          </a:p>
        </p:txBody>
      </p:sp>
      <p:sp>
        <p:nvSpPr>
          <p:cNvPr id="3" name="Content Placeholder 2">
            <a:extLst>
              <a:ext uri="{FF2B5EF4-FFF2-40B4-BE49-F238E27FC236}">
                <a16:creationId xmlns:a16="http://schemas.microsoft.com/office/drawing/2014/main" id="{E5804BF7-245E-40E7-BFC5-CB3BEC198F3C}"/>
              </a:ext>
            </a:extLst>
          </p:cNvPr>
          <p:cNvSpPr>
            <a:spLocks noGrp="1"/>
          </p:cNvSpPr>
          <p:nvPr>
            <p:ph idx="1"/>
          </p:nvPr>
        </p:nvSpPr>
        <p:spPr/>
        <p:txBody>
          <a:bodyPr/>
          <a:lstStyle/>
          <a:p>
            <a:r>
              <a:rPr lang="en-US" dirty="0"/>
              <a:t>Physical</a:t>
            </a:r>
          </a:p>
          <a:p>
            <a:pPr lvl="1"/>
            <a:r>
              <a:rPr lang="en-US" dirty="0"/>
              <a:t>The Adams test assesses the paravertebral region of the patient. The patient stands with feet together and is asked to </a:t>
            </a:r>
            <a:r>
              <a:rPr lang="en-US" dirty="0" err="1"/>
              <a:t>fl</a:t>
            </a:r>
            <a:r>
              <a:rPr lang="en-US" dirty="0"/>
              <a:t> ex forward until at a 90* angle. Extreme paravertebral rotation and other irritant anomalies can become apparent during examination.</a:t>
            </a:r>
          </a:p>
          <a:p>
            <a:pPr lvl="1"/>
            <a:r>
              <a:rPr lang="en-US" dirty="0"/>
              <a:t>The use of a </a:t>
            </a:r>
            <a:r>
              <a:rPr lang="en-US" dirty="0" err="1"/>
              <a:t>scoliometer</a:t>
            </a:r>
            <a:r>
              <a:rPr lang="en-US" dirty="0"/>
              <a:t> is not recommended for diagnosis due to the lack of experience of most physicians with the device.</a:t>
            </a:r>
          </a:p>
        </p:txBody>
      </p:sp>
    </p:spTree>
    <p:extLst>
      <p:ext uri="{BB962C8B-B14F-4D97-AF65-F5344CB8AC3E}">
        <p14:creationId xmlns:p14="http://schemas.microsoft.com/office/powerpoint/2010/main" val="1541065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23149-42F0-4EA5-A46A-FA31F262F43A}"/>
              </a:ext>
            </a:extLst>
          </p:cNvPr>
          <p:cNvSpPr>
            <a:spLocks noGrp="1"/>
          </p:cNvSpPr>
          <p:nvPr>
            <p:ph type="title"/>
          </p:nvPr>
        </p:nvSpPr>
        <p:spPr/>
        <p:txBody>
          <a:bodyPr/>
          <a:lstStyle/>
          <a:p>
            <a:r>
              <a:rPr lang="en-US" dirty="0"/>
              <a:t>Juvenile idiopathic scoliosis (3–10 years of age)</a:t>
            </a:r>
          </a:p>
        </p:txBody>
      </p:sp>
      <p:sp>
        <p:nvSpPr>
          <p:cNvPr id="3" name="Content Placeholder 2">
            <a:extLst>
              <a:ext uri="{FF2B5EF4-FFF2-40B4-BE49-F238E27FC236}">
                <a16:creationId xmlns:a16="http://schemas.microsoft.com/office/drawing/2014/main" id="{E5804BF7-245E-40E7-BFC5-CB3BEC198F3C}"/>
              </a:ext>
            </a:extLst>
          </p:cNvPr>
          <p:cNvSpPr>
            <a:spLocks noGrp="1"/>
          </p:cNvSpPr>
          <p:nvPr>
            <p:ph idx="1"/>
          </p:nvPr>
        </p:nvSpPr>
        <p:spPr/>
        <p:txBody>
          <a:bodyPr/>
          <a:lstStyle/>
          <a:p>
            <a:r>
              <a:rPr lang="en-US" dirty="0"/>
              <a:t>Diagnosis</a:t>
            </a:r>
          </a:p>
          <a:p>
            <a:pPr lvl="1"/>
            <a:r>
              <a:rPr lang="en-US" dirty="0"/>
              <a:t>Diagnosis should be made with radiographs of the lateral and PA views. Patients with a Cobb angle ≥10* based on the fi </a:t>
            </a:r>
            <a:r>
              <a:rPr lang="en-US" dirty="0" err="1"/>
              <a:t>lm</a:t>
            </a:r>
            <a:r>
              <a:rPr lang="en-US" dirty="0"/>
              <a:t> (not with a </a:t>
            </a:r>
            <a:r>
              <a:rPr lang="en-US" dirty="0" err="1"/>
              <a:t>scoliometer</a:t>
            </a:r>
            <a:r>
              <a:rPr lang="en-US" dirty="0"/>
              <a:t>) are diagnosed with scoliosis. Patients in this age group should also have radiographs of the brain to exclude other spinal pathologies.</a:t>
            </a:r>
          </a:p>
        </p:txBody>
      </p:sp>
    </p:spTree>
    <p:extLst>
      <p:ext uri="{BB962C8B-B14F-4D97-AF65-F5344CB8AC3E}">
        <p14:creationId xmlns:p14="http://schemas.microsoft.com/office/powerpoint/2010/main" val="3740760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23149-42F0-4EA5-A46A-FA31F262F43A}"/>
              </a:ext>
            </a:extLst>
          </p:cNvPr>
          <p:cNvSpPr>
            <a:spLocks noGrp="1"/>
          </p:cNvSpPr>
          <p:nvPr>
            <p:ph type="title"/>
          </p:nvPr>
        </p:nvSpPr>
        <p:spPr/>
        <p:txBody>
          <a:bodyPr/>
          <a:lstStyle/>
          <a:p>
            <a:r>
              <a:rPr lang="en-US" dirty="0"/>
              <a:t>Juvenile idiopathic scoliosis (3–10 years of age)</a:t>
            </a:r>
          </a:p>
        </p:txBody>
      </p:sp>
      <p:sp>
        <p:nvSpPr>
          <p:cNvPr id="3" name="Content Placeholder 2">
            <a:extLst>
              <a:ext uri="{FF2B5EF4-FFF2-40B4-BE49-F238E27FC236}">
                <a16:creationId xmlns:a16="http://schemas.microsoft.com/office/drawing/2014/main" id="{E5804BF7-245E-40E7-BFC5-CB3BEC198F3C}"/>
              </a:ext>
            </a:extLst>
          </p:cNvPr>
          <p:cNvSpPr>
            <a:spLocks noGrp="1"/>
          </p:cNvSpPr>
          <p:nvPr>
            <p:ph idx="1"/>
          </p:nvPr>
        </p:nvSpPr>
        <p:spPr/>
        <p:txBody>
          <a:bodyPr/>
          <a:lstStyle/>
          <a:p>
            <a:r>
              <a:rPr lang="en-US" dirty="0"/>
              <a:t>Treatment</a:t>
            </a:r>
          </a:p>
          <a:p>
            <a:pPr lvl="1"/>
            <a:r>
              <a:rPr lang="en-US" dirty="0"/>
              <a:t>Initial curvatures of Cobb angle ≥20* should be treated aggressively if the patient presents on the following visit with an increase of ≥5* in curvature within the next 4–6 months (increase in curvature is about 1* a month). If the patient presents with a curvature &gt;25* on the fi </a:t>
            </a:r>
            <a:r>
              <a:rPr lang="en-US" dirty="0" err="1"/>
              <a:t>rst</a:t>
            </a:r>
            <a:r>
              <a:rPr lang="en-US" dirty="0"/>
              <a:t> visit, the physician might want to reexamine the patient earlier than the normal 4-month follow-up visit to prevent further increase in curvature.</a:t>
            </a:r>
          </a:p>
        </p:txBody>
      </p:sp>
    </p:spTree>
    <p:extLst>
      <p:ext uri="{BB962C8B-B14F-4D97-AF65-F5344CB8AC3E}">
        <p14:creationId xmlns:p14="http://schemas.microsoft.com/office/powerpoint/2010/main" val="2698836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23149-42F0-4EA5-A46A-FA31F262F43A}"/>
              </a:ext>
            </a:extLst>
          </p:cNvPr>
          <p:cNvSpPr>
            <a:spLocks noGrp="1"/>
          </p:cNvSpPr>
          <p:nvPr>
            <p:ph type="title"/>
          </p:nvPr>
        </p:nvSpPr>
        <p:spPr/>
        <p:txBody>
          <a:bodyPr/>
          <a:lstStyle/>
          <a:p>
            <a:r>
              <a:rPr lang="en-US" dirty="0"/>
              <a:t>Juvenile idiopathic scoliosis (3–10 years of age)</a:t>
            </a:r>
          </a:p>
        </p:txBody>
      </p:sp>
      <p:sp>
        <p:nvSpPr>
          <p:cNvPr id="3" name="Content Placeholder 2">
            <a:extLst>
              <a:ext uri="{FF2B5EF4-FFF2-40B4-BE49-F238E27FC236}">
                <a16:creationId xmlns:a16="http://schemas.microsoft.com/office/drawing/2014/main" id="{E5804BF7-245E-40E7-BFC5-CB3BEC198F3C}"/>
              </a:ext>
            </a:extLst>
          </p:cNvPr>
          <p:cNvSpPr>
            <a:spLocks noGrp="1"/>
          </p:cNvSpPr>
          <p:nvPr>
            <p:ph idx="1"/>
          </p:nvPr>
        </p:nvSpPr>
        <p:spPr/>
        <p:txBody>
          <a:bodyPr/>
          <a:lstStyle/>
          <a:p>
            <a:r>
              <a:rPr lang="en-US" dirty="0"/>
              <a:t>Treatment</a:t>
            </a:r>
          </a:p>
          <a:p>
            <a:pPr lvl="1"/>
            <a:r>
              <a:rPr lang="en-US" dirty="0"/>
              <a:t>Treatment in this patient population involves bracing the individual. If the patient progresses rapidly, surgery can be considered (although not done in most cases). Surgery consists of fusing the vertebra together. Most physicians don’t consider this a viable option, as growth of the spine is prevented.</a:t>
            </a:r>
          </a:p>
        </p:txBody>
      </p:sp>
    </p:spTree>
    <p:extLst>
      <p:ext uri="{BB962C8B-B14F-4D97-AF65-F5344CB8AC3E}">
        <p14:creationId xmlns:p14="http://schemas.microsoft.com/office/powerpoint/2010/main" val="2017098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25F64-C390-4AB2-80CB-3A8B24EC701C}"/>
              </a:ext>
            </a:extLst>
          </p:cNvPr>
          <p:cNvSpPr>
            <a:spLocks noGrp="1"/>
          </p:cNvSpPr>
          <p:nvPr>
            <p:ph type="title"/>
          </p:nvPr>
        </p:nvSpPr>
        <p:spPr/>
        <p:txBody>
          <a:bodyPr/>
          <a:lstStyle/>
          <a:p>
            <a:r>
              <a:rPr lang="en-US" dirty="0"/>
              <a:t>General description</a:t>
            </a:r>
          </a:p>
        </p:txBody>
      </p:sp>
      <p:sp>
        <p:nvSpPr>
          <p:cNvPr id="3" name="Content Placeholder 2">
            <a:extLst>
              <a:ext uri="{FF2B5EF4-FFF2-40B4-BE49-F238E27FC236}">
                <a16:creationId xmlns:a16="http://schemas.microsoft.com/office/drawing/2014/main" id="{8CD4E2C6-755B-40CA-B3AA-1EB9E7C101C7}"/>
              </a:ext>
            </a:extLst>
          </p:cNvPr>
          <p:cNvSpPr>
            <a:spLocks noGrp="1"/>
          </p:cNvSpPr>
          <p:nvPr>
            <p:ph idx="1"/>
          </p:nvPr>
        </p:nvSpPr>
        <p:spPr/>
        <p:txBody>
          <a:bodyPr/>
          <a:lstStyle/>
          <a:p>
            <a:r>
              <a:rPr lang="en-US" dirty="0"/>
              <a:t>The word scoliosis is taken from the Greek language, translated to mean “curvature.” By definition, scoliosis refers to the spine curving laterally, either to the right or left side, and can be seen in childhood or adulthood. A normal spine viewed from behind the patient (posteroanterior [PA] view on radiograph) appears straight from the neck down to the buttocks. A scoliotic spine viewed from behind will resemble the shape of an S or C curve.</a:t>
            </a:r>
          </a:p>
          <a:p>
            <a:endParaRPr lang="en-US" dirty="0"/>
          </a:p>
        </p:txBody>
      </p:sp>
    </p:spTree>
    <p:extLst>
      <p:ext uri="{BB962C8B-B14F-4D97-AF65-F5344CB8AC3E}">
        <p14:creationId xmlns:p14="http://schemas.microsoft.com/office/powerpoint/2010/main" val="3566300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99C8F-4B4A-4B9F-8A9F-C7B0758A4237}"/>
              </a:ext>
            </a:extLst>
          </p:cNvPr>
          <p:cNvSpPr>
            <a:spLocks noGrp="1"/>
          </p:cNvSpPr>
          <p:nvPr>
            <p:ph type="title"/>
          </p:nvPr>
        </p:nvSpPr>
        <p:spPr/>
        <p:txBody>
          <a:bodyPr/>
          <a:lstStyle/>
          <a:p>
            <a:r>
              <a:rPr lang="en-US" dirty="0"/>
              <a:t>Adolescent idiopathic scoliosis (10 years of age to maturity)</a:t>
            </a:r>
          </a:p>
        </p:txBody>
      </p:sp>
      <p:sp>
        <p:nvSpPr>
          <p:cNvPr id="3" name="Content Placeholder 2">
            <a:extLst>
              <a:ext uri="{FF2B5EF4-FFF2-40B4-BE49-F238E27FC236}">
                <a16:creationId xmlns:a16="http://schemas.microsoft.com/office/drawing/2014/main" id="{5087CAF3-52E2-4EA7-A654-F1995D064D81}"/>
              </a:ext>
            </a:extLst>
          </p:cNvPr>
          <p:cNvSpPr>
            <a:spLocks noGrp="1"/>
          </p:cNvSpPr>
          <p:nvPr>
            <p:ph idx="1"/>
          </p:nvPr>
        </p:nvSpPr>
        <p:spPr/>
        <p:txBody>
          <a:bodyPr/>
          <a:lstStyle/>
          <a:p>
            <a:r>
              <a:rPr lang="en-US" dirty="0"/>
              <a:t>This age cohort accounts for most of the scoliosis seen by physicians (about 80%). The onset is usually manifested by puberty but before maturity. The majority of patients with adolescent onset are girls (92%).</a:t>
            </a:r>
          </a:p>
        </p:txBody>
      </p:sp>
    </p:spTree>
    <p:extLst>
      <p:ext uri="{BB962C8B-B14F-4D97-AF65-F5344CB8AC3E}">
        <p14:creationId xmlns:p14="http://schemas.microsoft.com/office/powerpoint/2010/main" val="1599930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99C8F-4B4A-4B9F-8A9F-C7B0758A4237}"/>
              </a:ext>
            </a:extLst>
          </p:cNvPr>
          <p:cNvSpPr>
            <a:spLocks noGrp="1"/>
          </p:cNvSpPr>
          <p:nvPr>
            <p:ph type="title"/>
          </p:nvPr>
        </p:nvSpPr>
        <p:spPr/>
        <p:txBody>
          <a:bodyPr/>
          <a:lstStyle/>
          <a:p>
            <a:r>
              <a:rPr lang="en-US" dirty="0"/>
              <a:t>Adolescent idiopathic scoliosis (10 years of age to maturity)</a:t>
            </a:r>
          </a:p>
        </p:txBody>
      </p:sp>
      <p:sp>
        <p:nvSpPr>
          <p:cNvPr id="3" name="Content Placeholder 2">
            <a:extLst>
              <a:ext uri="{FF2B5EF4-FFF2-40B4-BE49-F238E27FC236}">
                <a16:creationId xmlns:a16="http://schemas.microsoft.com/office/drawing/2014/main" id="{5087CAF3-52E2-4EA7-A654-F1995D064D81}"/>
              </a:ext>
            </a:extLst>
          </p:cNvPr>
          <p:cNvSpPr>
            <a:spLocks noGrp="1"/>
          </p:cNvSpPr>
          <p:nvPr>
            <p:ph idx="1"/>
          </p:nvPr>
        </p:nvSpPr>
        <p:spPr/>
        <p:txBody>
          <a:bodyPr/>
          <a:lstStyle/>
          <a:p>
            <a:r>
              <a:rPr lang="en-US" dirty="0"/>
              <a:t>History</a:t>
            </a:r>
          </a:p>
          <a:p>
            <a:pPr lvl="1"/>
            <a:r>
              <a:rPr lang="en-US" dirty="0"/>
              <a:t>Most of these individuals do not have any symptoms and their deformities are recognized by an examiner, be it a parent, a primary care physician, or a school nurse. Most of these patients have a convex curve to the right in the thoracic region.</a:t>
            </a:r>
          </a:p>
          <a:p>
            <a:pPr lvl="1"/>
            <a:r>
              <a:rPr lang="en-US" dirty="0"/>
              <a:t>Neurological deficits should be considered, especially in left-sided convex curves. Further imaging studies should be performed on these patients to check for intraspinal pathologies (neurofibroma, astrocytoma).</a:t>
            </a:r>
          </a:p>
        </p:txBody>
      </p:sp>
    </p:spTree>
    <p:extLst>
      <p:ext uri="{BB962C8B-B14F-4D97-AF65-F5344CB8AC3E}">
        <p14:creationId xmlns:p14="http://schemas.microsoft.com/office/powerpoint/2010/main" val="3459720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99C8F-4B4A-4B9F-8A9F-C7B0758A4237}"/>
              </a:ext>
            </a:extLst>
          </p:cNvPr>
          <p:cNvSpPr>
            <a:spLocks noGrp="1"/>
          </p:cNvSpPr>
          <p:nvPr>
            <p:ph type="title"/>
          </p:nvPr>
        </p:nvSpPr>
        <p:spPr/>
        <p:txBody>
          <a:bodyPr/>
          <a:lstStyle/>
          <a:p>
            <a:r>
              <a:rPr lang="en-US" dirty="0"/>
              <a:t>Adolescent idiopathic scoliosis (10 years of age to maturity)</a:t>
            </a:r>
          </a:p>
        </p:txBody>
      </p:sp>
      <p:sp>
        <p:nvSpPr>
          <p:cNvPr id="3" name="Content Placeholder 2">
            <a:extLst>
              <a:ext uri="{FF2B5EF4-FFF2-40B4-BE49-F238E27FC236}">
                <a16:creationId xmlns:a16="http://schemas.microsoft.com/office/drawing/2014/main" id="{5087CAF3-52E2-4EA7-A654-F1995D064D81}"/>
              </a:ext>
            </a:extLst>
          </p:cNvPr>
          <p:cNvSpPr>
            <a:spLocks noGrp="1"/>
          </p:cNvSpPr>
          <p:nvPr>
            <p:ph idx="1"/>
          </p:nvPr>
        </p:nvSpPr>
        <p:spPr/>
        <p:txBody>
          <a:bodyPr/>
          <a:lstStyle/>
          <a:p>
            <a:r>
              <a:rPr lang="en-US" dirty="0"/>
              <a:t>Physical and diagnosis</a:t>
            </a:r>
          </a:p>
          <a:p>
            <a:pPr lvl="1"/>
            <a:r>
              <a:rPr lang="en-US" dirty="0"/>
              <a:t>The physician should conduct all of the tests used to assess juvenile idiopathic scoliosis for examination and diagnosis.</a:t>
            </a:r>
          </a:p>
        </p:txBody>
      </p:sp>
    </p:spTree>
    <p:extLst>
      <p:ext uri="{BB962C8B-B14F-4D97-AF65-F5344CB8AC3E}">
        <p14:creationId xmlns:p14="http://schemas.microsoft.com/office/powerpoint/2010/main" val="1541462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99C8F-4B4A-4B9F-8A9F-C7B0758A4237}"/>
              </a:ext>
            </a:extLst>
          </p:cNvPr>
          <p:cNvSpPr>
            <a:spLocks noGrp="1"/>
          </p:cNvSpPr>
          <p:nvPr>
            <p:ph type="title"/>
          </p:nvPr>
        </p:nvSpPr>
        <p:spPr/>
        <p:txBody>
          <a:bodyPr/>
          <a:lstStyle/>
          <a:p>
            <a:r>
              <a:rPr lang="en-US" dirty="0"/>
              <a:t>Adolescent idiopathic scoliosis (10 years of age to maturity)</a:t>
            </a:r>
          </a:p>
        </p:txBody>
      </p:sp>
      <p:sp>
        <p:nvSpPr>
          <p:cNvPr id="3" name="Content Placeholder 2">
            <a:extLst>
              <a:ext uri="{FF2B5EF4-FFF2-40B4-BE49-F238E27FC236}">
                <a16:creationId xmlns:a16="http://schemas.microsoft.com/office/drawing/2014/main" id="{5087CAF3-52E2-4EA7-A654-F1995D064D81}"/>
              </a:ext>
            </a:extLst>
          </p:cNvPr>
          <p:cNvSpPr>
            <a:spLocks noGrp="1"/>
          </p:cNvSpPr>
          <p:nvPr>
            <p:ph idx="1"/>
          </p:nvPr>
        </p:nvSpPr>
        <p:spPr/>
        <p:txBody>
          <a:bodyPr/>
          <a:lstStyle/>
          <a:p>
            <a:r>
              <a:rPr lang="en-US" dirty="0"/>
              <a:t>Treatment</a:t>
            </a:r>
          </a:p>
          <a:p>
            <a:pPr lvl="1"/>
            <a:r>
              <a:rPr lang="en-US" dirty="0"/>
              <a:t>Treatment for this cohort has to be based on the level of skeletal maturity and the expected progression of the curve. Most curves won’t have an angular increase if they have already hit menarche. In some instances, however, there will be a progression—mostly with curves &gt;40*—even after menarche. Females have a much greater tendency to have curve progression than males (10:1).</a:t>
            </a:r>
          </a:p>
        </p:txBody>
      </p:sp>
    </p:spTree>
    <p:extLst>
      <p:ext uri="{BB962C8B-B14F-4D97-AF65-F5344CB8AC3E}">
        <p14:creationId xmlns:p14="http://schemas.microsoft.com/office/powerpoint/2010/main" val="3657254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99C8F-4B4A-4B9F-8A9F-C7B0758A4237}"/>
              </a:ext>
            </a:extLst>
          </p:cNvPr>
          <p:cNvSpPr>
            <a:spLocks noGrp="1"/>
          </p:cNvSpPr>
          <p:nvPr>
            <p:ph type="title"/>
          </p:nvPr>
        </p:nvSpPr>
        <p:spPr/>
        <p:txBody>
          <a:bodyPr/>
          <a:lstStyle/>
          <a:p>
            <a:r>
              <a:rPr lang="en-US" dirty="0"/>
              <a:t>Adolescent idiopathic scoliosis (10 years of age to maturity)</a:t>
            </a:r>
          </a:p>
        </p:txBody>
      </p:sp>
      <p:sp>
        <p:nvSpPr>
          <p:cNvPr id="3" name="Content Placeholder 2">
            <a:extLst>
              <a:ext uri="{FF2B5EF4-FFF2-40B4-BE49-F238E27FC236}">
                <a16:creationId xmlns:a16="http://schemas.microsoft.com/office/drawing/2014/main" id="{5087CAF3-52E2-4EA7-A654-F1995D064D81}"/>
              </a:ext>
            </a:extLst>
          </p:cNvPr>
          <p:cNvSpPr>
            <a:spLocks noGrp="1"/>
          </p:cNvSpPr>
          <p:nvPr>
            <p:ph idx="1"/>
          </p:nvPr>
        </p:nvSpPr>
        <p:spPr/>
        <p:txBody>
          <a:bodyPr/>
          <a:lstStyle/>
          <a:p>
            <a:r>
              <a:rPr lang="en-US" dirty="0"/>
              <a:t>Treatment</a:t>
            </a:r>
          </a:p>
          <a:p>
            <a:pPr lvl="1"/>
            <a:r>
              <a:rPr lang="en-US" dirty="0"/>
              <a:t>Most patients with adolescent idiopathic scoliosis do not require treatment. Individuals with Cobb angle ≥20* with a progression of 5* should be treated.</a:t>
            </a:r>
          </a:p>
          <a:p>
            <a:pPr lvl="1"/>
            <a:r>
              <a:rPr lang="en-US" dirty="0"/>
              <a:t>Most physicians use the Milwaukee brace as the primary treatment. The brace has to be worn for most of the day (23 hours; it may be removed for bathing only). Electrical stimulation has been used as an adjuvant. Surgery is only indicated once bracing has failed and the curve has progressed to ≥50*.</a:t>
            </a:r>
          </a:p>
        </p:txBody>
      </p:sp>
    </p:spTree>
    <p:extLst>
      <p:ext uri="{BB962C8B-B14F-4D97-AF65-F5344CB8AC3E}">
        <p14:creationId xmlns:p14="http://schemas.microsoft.com/office/powerpoint/2010/main" val="1986362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00B21-1C0F-4705-97DC-2850B41735DB}"/>
              </a:ext>
            </a:extLst>
          </p:cNvPr>
          <p:cNvSpPr>
            <a:spLocks noGrp="1"/>
          </p:cNvSpPr>
          <p:nvPr>
            <p:ph type="title"/>
          </p:nvPr>
        </p:nvSpPr>
        <p:spPr>
          <a:xfrm>
            <a:off x="838200" y="1164454"/>
            <a:ext cx="10515600" cy="4529092"/>
          </a:xfrm>
        </p:spPr>
        <p:txBody>
          <a:bodyPr/>
          <a:lstStyle/>
          <a:p>
            <a:pPr algn="ctr"/>
            <a:r>
              <a:rPr lang="en-US" dirty="0"/>
              <a:t>Thank you</a:t>
            </a:r>
          </a:p>
        </p:txBody>
      </p:sp>
    </p:spTree>
    <p:extLst>
      <p:ext uri="{BB962C8B-B14F-4D97-AF65-F5344CB8AC3E}">
        <p14:creationId xmlns:p14="http://schemas.microsoft.com/office/powerpoint/2010/main" val="1396612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25F64-C390-4AB2-80CB-3A8B24EC701C}"/>
              </a:ext>
            </a:extLst>
          </p:cNvPr>
          <p:cNvSpPr>
            <a:spLocks noGrp="1"/>
          </p:cNvSpPr>
          <p:nvPr>
            <p:ph type="title"/>
          </p:nvPr>
        </p:nvSpPr>
        <p:spPr/>
        <p:txBody>
          <a:bodyPr/>
          <a:lstStyle/>
          <a:p>
            <a:r>
              <a:rPr lang="en-US" dirty="0"/>
              <a:t>General description</a:t>
            </a:r>
          </a:p>
        </p:txBody>
      </p:sp>
      <p:sp>
        <p:nvSpPr>
          <p:cNvPr id="3" name="Content Placeholder 2">
            <a:extLst>
              <a:ext uri="{FF2B5EF4-FFF2-40B4-BE49-F238E27FC236}">
                <a16:creationId xmlns:a16="http://schemas.microsoft.com/office/drawing/2014/main" id="{8CD4E2C6-755B-40CA-B3AA-1EB9E7C101C7}"/>
              </a:ext>
            </a:extLst>
          </p:cNvPr>
          <p:cNvSpPr>
            <a:spLocks noGrp="1"/>
          </p:cNvSpPr>
          <p:nvPr>
            <p:ph idx="1"/>
          </p:nvPr>
        </p:nvSpPr>
        <p:spPr/>
        <p:txBody>
          <a:bodyPr/>
          <a:lstStyle/>
          <a:p>
            <a:r>
              <a:rPr lang="en-US" dirty="0"/>
              <a:t>To study the biomechanics behind scoliosis, visualization of the spine in the three-dimensional (3-D) planes is required. To simplify the issue, one can imagine that as the spine curves to either the right or the left, the involved vertebrae must rotate to compensate for the curve to keep the body in balance.</a:t>
            </a:r>
          </a:p>
          <a:p>
            <a:endParaRPr lang="en-US" dirty="0"/>
          </a:p>
        </p:txBody>
      </p:sp>
    </p:spTree>
    <p:extLst>
      <p:ext uri="{BB962C8B-B14F-4D97-AF65-F5344CB8AC3E}">
        <p14:creationId xmlns:p14="http://schemas.microsoft.com/office/powerpoint/2010/main" val="3063480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25F64-C390-4AB2-80CB-3A8B24EC701C}"/>
              </a:ext>
            </a:extLst>
          </p:cNvPr>
          <p:cNvSpPr>
            <a:spLocks noGrp="1"/>
          </p:cNvSpPr>
          <p:nvPr>
            <p:ph type="title"/>
          </p:nvPr>
        </p:nvSpPr>
        <p:spPr/>
        <p:txBody>
          <a:bodyPr/>
          <a:lstStyle/>
          <a:p>
            <a:r>
              <a:rPr lang="en-US" dirty="0"/>
              <a:t>General description</a:t>
            </a:r>
          </a:p>
        </p:txBody>
      </p:sp>
      <p:sp>
        <p:nvSpPr>
          <p:cNvPr id="3" name="Content Placeholder 2">
            <a:extLst>
              <a:ext uri="{FF2B5EF4-FFF2-40B4-BE49-F238E27FC236}">
                <a16:creationId xmlns:a16="http://schemas.microsoft.com/office/drawing/2014/main" id="{8CD4E2C6-755B-40CA-B3AA-1EB9E7C101C7}"/>
              </a:ext>
            </a:extLst>
          </p:cNvPr>
          <p:cNvSpPr>
            <a:spLocks noGrp="1"/>
          </p:cNvSpPr>
          <p:nvPr>
            <p:ph idx="1"/>
          </p:nvPr>
        </p:nvSpPr>
        <p:spPr/>
        <p:txBody>
          <a:bodyPr/>
          <a:lstStyle/>
          <a:p>
            <a:r>
              <a:rPr lang="en-US" dirty="0"/>
              <a:t>The spine can curve abnormally mainly in two areas: the thoracic and/ or lumbar spine. If scoliosis occurs in the thoracic spine, the thoracic vertebrae, which are attached to the thoracic ribs, will rotate and result in rib prominence on the opposite side of the curve. If the scoliosis in the thoracic spine is very severe, it can lead to abnormal function of visceral organs within the thoracic cage, such as the heart and lungs.</a:t>
            </a:r>
          </a:p>
          <a:p>
            <a:endParaRPr lang="en-US" dirty="0"/>
          </a:p>
        </p:txBody>
      </p:sp>
    </p:spTree>
    <p:extLst>
      <p:ext uri="{BB962C8B-B14F-4D97-AF65-F5344CB8AC3E}">
        <p14:creationId xmlns:p14="http://schemas.microsoft.com/office/powerpoint/2010/main" val="538655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0FA35-C1BE-4EF7-9682-AE6E443AE30F}"/>
              </a:ext>
            </a:extLst>
          </p:cNvPr>
          <p:cNvSpPr>
            <a:spLocks noGrp="1"/>
          </p:cNvSpPr>
          <p:nvPr>
            <p:ph type="title"/>
          </p:nvPr>
        </p:nvSpPr>
        <p:spPr/>
        <p:txBody>
          <a:bodyPr/>
          <a:lstStyle/>
          <a:p>
            <a:r>
              <a:rPr lang="en-US" dirty="0"/>
              <a:t>Clinical manifestations</a:t>
            </a:r>
          </a:p>
        </p:txBody>
      </p:sp>
      <p:sp>
        <p:nvSpPr>
          <p:cNvPr id="3" name="Content Placeholder 2">
            <a:extLst>
              <a:ext uri="{FF2B5EF4-FFF2-40B4-BE49-F238E27FC236}">
                <a16:creationId xmlns:a16="http://schemas.microsoft.com/office/drawing/2014/main" id="{8396DFB6-157D-4EEE-8EC2-5993863E0CB7}"/>
              </a:ext>
            </a:extLst>
          </p:cNvPr>
          <p:cNvSpPr>
            <a:spLocks noGrp="1"/>
          </p:cNvSpPr>
          <p:nvPr>
            <p:ph idx="1"/>
          </p:nvPr>
        </p:nvSpPr>
        <p:spPr/>
        <p:txBody>
          <a:bodyPr/>
          <a:lstStyle/>
          <a:p>
            <a:r>
              <a:rPr lang="en-US" dirty="0"/>
              <a:t>Most authors believe that most patients with scoliosis never present with pain. It is only in severe cases (Cobb angles ≥70*), where nerve impingement or severe pulmonary (restriction in inhalation) and cardiac (</a:t>
            </a:r>
            <a:r>
              <a:rPr lang="en-US" dirty="0" err="1"/>
              <a:t>corpulmonale</a:t>
            </a:r>
            <a:r>
              <a:rPr lang="en-US" dirty="0"/>
              <a:t>) defects are involved, that scoliotic patients complain of pain.</a:t>
            </a:r>
          </a:p>
        </p:txBody>
      </p:sp>
    </p:spTree>
    <p:extLst>
      <p:ext uri="{BB962C8B-B14F-4D97-AF65-F5344CB8AC3E}">
        <p14:creationId xmlns:p14="http://schemas.microsoft.com/office/powerpoint/2010/main" val="1194575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0FA35-C1BE-4EF7-9682-AE6E443AE30F}"/>
              </a:ext>
            </a:extLst>
          </p:cNvPr>
          <p:cNvSpPr>
            <a:spLocks noGrp="1"/>
          </p:cNvSpPr>
          <p:nvPr>
            <p:ph type="title"/>
          </p:nvPr>
        </p:nvSpPr>
        <p:spPr/>
        <p:txBody>
          <a:bodyPr/>
          <a:lstStyle/>
          <a:p>
            <a:r>
              <a:rPr lang="en-US" dirty="0"/>
              <a:t>Clinical manifestations</a:t>
            </a:r>
          </a:p>
        </p:txBody>
      </p:sp>
      <p:sp>
        <p:nvSpPr>
          <p:cNvPr id="3" name="Content Placeholder 2">
            <a:extLst>
              <a:ext uri="{FF2B5EF4-FFF2-40B4-BE49-F238E27FC236}">
                <a16:creationId xmlns:a16="http://schemas.microsoft.com/office/drawing/2014/main" id="{8396DFB6-157D-4EEE-8EC2-5993863E0CB7}"/>
              </a:ext>
            </a:extLst>
          </p:cNvPr>
          <p:cNvSpPr>
            <a:spLocks noGrp="1"/>
          </p:cNvSpPr>
          <p:nvPr>
            <p:ph idx="1"/>
          </p:nvPr>
        </p:nvSpPr>
        <p:spPr/>
        <p:txBody>
          <a:bodyPr/>
          <a:lstStyle/>
          <a:p>
            <a:r>
              <a:rPr lang="en-US" dirty="0"/>
              <a:t>As the spine curves laterally, the affected vertebrae rotate, affecting bone, ligament, and muscle connections to the spine. Rib prominence on the opposite side of the curve as well as leg length discrepancies are commonly seen with scoliosis. Because structure and function are highly integrated, these dysfunctional areas will ultimately lead to abnormal posture and strain on muscles, leading to pain and stiffness.</a:t>
            </a:r>
          </a:p>
        </p:txBody>
      </p:sp>
    </p:spTree>
    <p:extLst>
      <p:ext uri="{BB962C8B-B14F-4D97-AF65-F5344CB8AC3E}">
        <p14:creationId xmlns:p14="http://schemas.microsoft.com/office/powerpoint/2010/main" val="2994804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4A949-7244-4EA3-B809-6888CB31ABAE}"/>
              </a:ext>
            </a:extLst>
          </p:cNvPr>
          <p:cNvSpPr>
            <a:spLocks noGrp="1"/>
          </p:cNvSpPr>
          <p:nvPr>
            <p:ph type="title"/>
          </p:nvPr>
        </p:nvSpPr>
        <p:spPr/>
        <p:txBody>
          <a:bodyPr/>
          <a:lstStyle/>
          <a:p>
            <a:r>
              <a:rPr lang="en-US" dirty="0"/>
              <a:t>Differential diagnosis</a:t>
            </a:r>
          </a:p>
        </p:txBody>
      </p:sp>
      <p:sp>
        <p:nvSpPr>
          <p:cNvPr id="3" name="Content Placeholder 2">
            <a:extLst>
              <a:ext uri="{FF2B5EF4-FFF2-40B4-BE49-F238E27FC236}">
                <a16:creationId xmlns:a16="http://schemas.microsoft.com/office/drawing/2014/main" id="{E72AFA8D-A1F1-4062-8E25-F28DCAD475D7}"/>
              </a:ext>
            </a:extLst>
          </p:cNvPr>
          <p:cNvSpPr>
            <a:spLocks noGrp="1"/>
          </p:cNvSpPr>
          <p:nvPr>
            <p:ph idx="1"/>
          </p:nvPr>
        </p:nvSpPr>
        <p:spPr/>
        <p:txBody>
          <a:bodyPr/>
          <a:lstStyle/>
          <a:p>
            <a:r>
              <a:rPr lang="en-US" dirty="0"/>
              <a:t>The differential diagnosis in a patient with scoliosis includes tumors, embryological defects (failure of segmentation of vertebrae or ribs), trauma, spinal stenosis, ankylosing spondylitis, and spondylolysis.</a:t>
            </a:r>
          </a:p>
        </p:txBody>
      </p:sp>
    </p:spTree>
    <p:extLst>
      <p:ext uri="{BB962C8B-B14F-4D97-AF65-F5344CB8AC3E}">
        <p14:creationId xmlns:p14="http://schemas.microsoft.com/office/powerpoint/2010/main" val="517942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7CAB-1D4A-4C97-B77E-C91B01D8A46A}"/>
              </a:ext>
            </a:extLst>
          </p:cNvPr>
          <p:cNvSpPr>
            <a:spLocks noGrp="1"/>
          </p:cNvSpPr>
          <p:nvPr>
            <p:ph type="title"/>
          </p:nvPr>
        </p:nvSpPr>
        <p:spPr/>
        <p:txBody>
          <a:bodyPr/>
          <a:lstStyle/>
          <a:p>
            <a:r>
              <a:rPr lang="en-US" dirty="0"/>
              <a:t>Etiologies</a:t>
            </a:r>
          </a:p>
        </p:txBody>
      </p:sp>
      <p:sp>
        <p:nvSpPr>
          <p:cNvPr id="3" name="Content Placeholder 2">
            <a:extLst>
              <a:ext uri="{FF2B5EF4-FFF2-40B4-BE49-F238E27FC236}">
                <a16:creationId xmlns:a16="http://schemas.microsoft.com/office/drawing/2014/main" id="{CCA19FE8-8132-4B13-92A3-691A35BADA51}"/>
              </a:ext>
            </a:extLst>
          </p:cNvPr>
          <p:cNvSpPr>
            <a:spLocks noGrp="1"/>
          </p:cNvSpPr>
          <p:nvPr>
            <p:ph idx="1"/>
          </p:nvPr>
        </p:nvSpPr>
        <p:spPr/>
        <p:txBody>
          <a:bodyPr/>
          <a:lstStyle/>
          <a:p>
            <a:r>
              <a:rPr lang="en-US" dirty="0"/>
              <a:t>The etiologies of scoliosis can be divided into three major categories: idiopathic, congenital vertebral, and neuromuscular defect. Each of these categories has many other subgroups, but idiopathic and congenital vertebral defects comprise the majority of presentations.</a:t>
            </a:r>
          </a:p>
        </p:txBody>
      </p:sp>
    </p:spTree>
    <p:extLst>
      <p:ext uri="{BB962C8B-B14F-4D97-AF65-F5344CB8AC3E}">
        <p14:creationId xmlns:p14="http://schemas.microsoft.com/office/powerpoint/2010/main" val="3018385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83243-A042-4E25-9DB5-9CE346D0F72A}"/>
              </a:ext>
            </a:extLst>
          </p:cNvPr>
          <p:cNvSpPr>
            <a:spLocks noGrp="1"/>
          </p:cNvSpPr>
          <p:nvPr>
            <p:ph type="title"/>
          </p:nvPr>
        </p:nvSpPr>
        <p:spPr/>
        <p:txBody>
          <a:bodyPr/>
          <a:lstStyle/>
          <a:p>
            <a:r>
              <a:rPr lang="en-US" dirty="0"/>
              <a:t>Classifications of scoliosis</a:t>
            </a:r>
          </a:p>
        </p:txBody>
      </p:sp>
      <p:pic>
        <p:nvPicPr>
          <p:cNvPr id="4" name="Content Placeholder 3">
            <a:extLst>
              <a:ext uri="{FF2B5EF4-FFF2-40B4-BE49-F238E27FC236}">
                <a16:creationId xmlns:a16="http://schemas.microsoft.com/office/drawing/2014/main" id="{5F0ED1F5-FDA6-4B3D-AA00-EE647F005AD2}"/>
              </a:ext>
            </a:extLst>
          </p:cNvPr>
          <p:cNvPicPr>
            <a:picLocks noGrp="1" noChangeAspect="1"/>
          </p:cNvPicPr>
          <p:nvPr>
            <p:ph idx="1"/>
          </p:nvPr>
        </p:nvPicPr>
        <p:blipFill>
          <a:blip r:embed="rId2"/>
          <a:stretch>
            <a:fillRect/>
          </a:stretch>
        </p:blipFill>
        <p:spPr>
          <a:xfrm>
            <a:off x="3416492" y="1825625"/>
            <a:ext cx="5359016" cy="4351338"/>
          </a:xfrm>
          <a:prstGeom prst="rect">
            <a:avLst/>
          </a:prstGeom>
        </p:spPr>
      </p:pic>
    </p:spTree>
    <p:extLst>
      <p:ext uri="{BB962C8B-B14F-4D97-AF65-F5344CB8AC3E}">
        <p14:creationId xmlns:p14="http://schemas.microsoft.com/office/powerpoint/2010/main" val="1225461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1541</Words>
  <Application>Microsoft Office PowerPoint</Application>
  <PresentationFormat>Widescreen</PresentationFormat>
  <Paragraphs>60</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Scoliosis</vt:lpstr>
      <vt:lpstr>General description</vt:lpstr>
      <vt:lpstr>General description</vt:lpstr>
      <vt:lpstr>General description</vt:lpstr>
      <vt:lpstr>Clinical manifestations</vt:lpstr>
      <vt:lpstr>Clinical manifestations</vt:lpstr>
      <vt:lpstr>Differential diagnosis</vt:lpstr>
      <vt:lpstr>Etiologies</vt:lpstr>
      <vt:lpstr>Classifications of scoliosis</vt:lpstr>
      <vt:lpstr>Infantile idiopathic scoliosis (0–3 years of age)</vt:lpstr>
      <vt:lpstr>Infantile idiopathic scoliosis (0–3 years of age)</vt:lpstr>
      <vt:lpstr>Treatment</vt:lpstr>
      <vt:lpstr>Determining the Cobb angle</vt:lpstr>
      <vt:lpstr>Juvenile idiopathic scoliosis (3–10 years of age)</vt:lpstr>
      <vt:lpstr>Juvenile idiopathic scoliosis (3–10 years of age)</vt:lpstr>
      <vt:lpstr>Juvenile idiopathic scoliosis (3–10 years of age)</vt:lpstr>
      <vt:lpstr>Juvenile idiopathic scoliosis (3–10 years of age)</vt:lpstr>
      <vt:lpstr>Juvenile idiopathic scoliosis (3–10 years of age)</vt:lpstr>
      <vt:lpstr>Juvenile idiopathic scoliosis (3–10 years of age)</vt:lpstr>
      <vt:lpstr>Adolescent idiopathic scoliosis (10 years of age to maturity)</vt:lpstr>
      <vt:lpstr>Adolescent idiopathic scoliosis (10 years of age to maturity)</vt:lpstr>
      <vt:lpstr>Adolescent idiopathic scoliosis (10 years of age to maturity)</vt:lpstr>
      <vt:lpstr>Adolescent idiopathic scoliosis (10 years of age to maturity)</vt:lpstr>
      <vt:lpstr>Adolescent idiopathic scoliosis (10 years of age to maturity)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Hawwas</dc:creator>
  <cp:lastModifiedBy>Mohamed Hawwas</cp:lastModifiedBy>
  <cp:revision>5</cp:revision>
  <dcterms:created xsi:type="dcterms:W3CDTF">2020-05-09T02:24:18Z</dcterms:created>
  <dcterms:modified xsi:type="dcterms:W3CDTF">2020-05-09T02:50:45Z</dcterms:modified>
</cp:coreProperties>
</file>