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76" r:id="rId12"/>
    <p:sldId id="264" r:id="rId13"/>
    <p:sldId id="266" r:id="rId14"/>
    <p:sldId id="265" r:id="rId15"/>
    <p:sldId id="267" r:id="rId16"/>
    <p:sldId id="268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E711D6-8C80-4757-93FF-51425DAAB8C4}" type="datetimeFigureOut">
              <a:rPr lang="ar-EG" smtClean="0"/>
              <a:pPr/>
              <a:t>22/11/1441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7CB00B-0EAC-49BA-8EA9-36E3E26E782E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27784" y="533400"/>
            <a:ext cx="5844484" cy="2868168"/>
          </a:xfrm>
        </p:spPr>
        <p:txBody>
          <a:bodyPr/>
          <a:lstStyle/>
          <a:p>
            <a:pPr algn="ctr"/>
            <a:r>
              <a:rPr lang="en-US" sz="3600" dirty="0" smtClean="0"/>
              <a:t>Endocrine regulation of ca</a:t>
            </a:r>
            <a:r>
              <a:rPr lang="en-US" sz="3600" baseline="30000" dirty="0" smtClean="0"/>
              <a:t>++</a:t>
            </a:r>
            <a:r>
              <a:rPr lang="en-US" sz="3600" dirty="0" smtClean="0"/>
              <a:t> &amp; phosphate metabolism</a:t>
            </a:r>
            <a:endParaRPr lang="ar-EG" sz="3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254006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6"/>
    </mc:Choice>
    <mc:Fallback xmlns="">
      <p:transition spd="slow" advTm="32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8" y="188640"/>
            <a:ext cx="7300663" cy="6421328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"/>
    </mc:Choice>
    <mc:Fallback xmlns="">
      <p:transition spd="slow" advTm="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"/>
            <a:ext cx="7139136" cy="6277312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"/>
    </mc:Choice>
    <mc:Fallback xmlns="">
      <p:transition spd="slow" advTm="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Tetany</a:t>
            </a:r>
            <a:endParaRPr lang="ar-EG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7416824" cy="484632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Diagnosis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Provocative tests of latent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a group of tests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designed to diagnosis latent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35561"/>
              </p:ext>
            </p:extLst>
          </p:nvPr>
        </p:nvGraphicFramePr>
        <p:xfrm>
          <a:off x="395536" y="2492896"/>
          <a:ext cx="7560840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60840"/>
              </a:tblGrid>
              <a:tr h="144016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 </a:t>
                      </a:r>
                      <a:r>
                        <a:rPr kumimoji="0" lang="en-US" b="1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Chvosteck’s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test:</a:t>
                      </a:r>
                      <a:endParaRPr kumimoji="0" lang="ar-EG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marL="180975" indent="-180975" algn="l" rtl="0">
                        <a:buFontTx/>
                        <a:buChar char="-"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Tapping of the facial nerve 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→ twitching of </a:t>
                      </a:r>
                      <a:r>
                        <a:rPr kumimoji="0" lang="en-US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epsi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-lateral facial </a:t>
                      </a:r>
                      <a:r>
                        <a:rPr kumimoji="0" lang="en-US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ms.</a:t>
                      </a:r>
                      <a:endParaRPr kumimoji="0" lang="en-US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0975" indent="-180975" algn="l" rtl="0">
                        <a:buFontTx/>
                        <a:buChar char="-"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Due to increased excitability</a:t>
                      </a:r>
                      <a:endParaRPr kumimoji="0" lang="en-US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</a:tr>
              <a:tr h="138296">
                <a:tc>
                  <a:txBody>
                    <a:bodyPr/>
                    <a:lstStyle/>
                    <a:p>
                      <a:pPr marL="180975" indent="-180975" algn="l" rtl="0">
                        <a:buFontTx/>
                        <a:buNone/>
                      </a:pP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2- </a:t>
                      </a:r>
                      <a:r>
                        <a:rPr kumimoji="0" lang="en-US" b="1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Erb’s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sign : </a:t>
                      </a:r>
                    </a:p>
                  </a:txBody>
                  <a:tcPr/>
                </a:tc>
              </a:tr>
              <a:tr h="138296">
                <a:tc>
                  <a:txBody>
                    <a:bodyPr/>
                    <a:lstStyle/>
                    <a:p>
                      <a:pPr marL="180975" indent="-180975" algn="l" rtl="0">
                        <a:buFontTx/>
                        <a:buChar char="-"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Stimulation of the motor nerve by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sub-threshold galvanic 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current → </a:t>
                      </a:r>
                      <a:r>
                        <a:rPr kumimoji="0" lang="en-US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ms.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Contraction. </a:t>
                      </a:r>
                    </a:p>
                    <a:p>
                      <a:pPr marL="180975" indent="-180975" algn="l" rtl="0">
                        <a:buFontTx/>
                        <a:buChar char="-"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Due to increased excitability. </a:t>
                      </a:r>
                    </a:p>
                  </a:txBody>
                  <a:tcPr/>
                </a:tc>
              </a:tr>
              <a:tr h="138296">
                <a:tc>
                  <a:txBody>
                    <a:bodyPr/>
                    <a:lstStyle/>
                    <a:p>
                      <a:pPr marL="180975" indent="-180975" algn="l" rtl="0">
                        <a:buFontTx/>
                        <a:buNone/>
                      </a:pP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3- trousseau’s test:</a:t>
                      </a:r>
                    </a:p>
                  </a:txBody>
                  <a:tcPr/>
                </a:tc>
              </a:tr>
              <a:tr h="138296">
                <a:tc>
                  <a:txBody>
                    <a:bodyPr/>
                    <a:lstStyle/>
                    <a:p>
                      <a:pPr marL="180975" indent="-180975" algn="l" rtl="0">
                        <a:buFontTx/>
                        <a:buNone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 Is done by inflating the sphygmomanometer cuff around the arm to a pressure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more than the systolic BP for 2 minutes:</a:t>
                      </a:r>
                      <a:endParaRPr kumimoji="0" lang="en-US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80975" indent="-180975" algn="l" rtl="0">
                        <a:buFontTx/>
                        <a:buNone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 Ischemia of the nerve trunk →↑ their excitability &amp; re-enforces the effects of </a:t>
                      </a:r>
                      <a:r>
                        <a:rPr kumimoji="0" lang="en-US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hypocalcemia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→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carpal spasm.</a:t>
                      </a:r>
                      <a:endParaRPr kumimoji="0" lang="en-US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57"/>
    </mc:Choice>
    <mc:Fallback xmlns="">
      <p:transition spd="slow" advTm="194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Tetany</a:t>
            </a:r>
            <a:endParaRPr lang="ar-EG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7416824" cy="484632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Treatement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tetany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Intravenous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stops immediately the spasm.</a:t>
            </a:r>
          </a:p>
          <a:p>
            <a:pPr marL="266700" indent="-2667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 rich in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vitamin 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indent="-2667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Acidifying salts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e.g. ammonium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↑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solubility in GT)</a:t>
            </a:r>
          </a:p>
          <a:p>
            <a:pPr marL="266700" indent="-2667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Dihydro-tachysterol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similar effects to parathormone but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doesn’t produce antibodies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 exogenous parathormone.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9"/>
    </mc:Choice>
    <mc:Fallback xmlns="">
      <p:transition spd="slow" advTm="4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Autofit/>
          </a:bodyPr>
          <a:lstStyle/>
          <a:p>
            <a:pPr algn="ctr" rtl="0"/>
            <a:r>
              <a:rPr lang="en-US" sz="24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Calcitonin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hormone (= </a:t>
            </a:r>
            <a:r>
              <a:rPr lang="en-US" sz="24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thyro-calcitonin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Calci</a:t>
            </a:r>
            <a:r>
              <a:rPr lang="en-US" sz="2000" b="0" cap="non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 calcium, </a:t>
            </a:r>
            <a:r>
              <a:rPr lang="en-US" sz="2000" b="0" cap="none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tonin</a:t>
            </a:r>
            <a:r>
              <a:rPr lang="en-US" sz="2000" b="0" cap="non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lowering</a:t>
            </a:r>
            <a:endParaRPr lang="ar-EG" sz="2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7416824" cy="484632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Nature :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Polypeptide hormone formed of 32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6700" indent="-266700" algn="l" rtl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 :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Parafollicular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 cells of the thyroid gland. </a:t>
            </a:r>
          </a:p>
          <a:p>
            <a:pPr marL="266700" indent="-266700" algn="l" rtl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 of release:</a:t>
            </a:r>
          </a:p>
          <a:p>
            <a:pPr marL="180975" indent="-180975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Rise of serum Ca++, the major stimulus </a:t>
            </a:r>
          </a:p>
          <a:p>
            <a:pPr marL="180975" indent="-180975" algn="l" rtl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↑ serum Ca++ by 1 mg% →↑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cacitonin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release about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10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times. 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algn="l" rtl="0">
              <a:lnSpc>
                <a:spcPct val="150000"/>
              </a:lnSpc>
              <a:buFont typeface="+mj-lt"/>
              <a:buAutoNum type="arabicPeriod" startAt="2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Ingestion of food :</a:t>
            </a:r>
          </a:p>
          <a:p>
            <a:pPr marL="180975" indent="-180975" algn="l" rtl="0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ingestion of food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→↑ calcitonin release.</a:t>
            </a:r>
          </a:p>
          <a:p>
            <a:pPr marL="180975" indent="-180975" algn="l" rtl="0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	- this action is mediated by GIT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hromones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specially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gastrin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93"/>
    </mc:Choice>
    <mc:Fallback xmlns="">
      <p:transition spd="slow" advTm="56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7416824" cy="484632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inactivation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degradated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the kidney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Its half life is less than 1 hours </a:t>
            </a:r>
          </a:p>
          <a:p>
            <a:pPr marL="266700" indent="-266700"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Actions 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Although its role in human is uncertain,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calcitonin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seems to be the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hypocalcaemic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hormone of the body &amp; exerts this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effects as follows: </a:t>
            </a:r>
          </a:p>
          <a:p>
            <a:pPr marL="266700" indent="-266700"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major effect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calcitonon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administration is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 fall in plasma Ca++,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this action is more marked in the young than adults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4"/>
    </mc:Choice>
    <mc:Fallback xmlns="">
      <p:transition spd="slow" advTm="9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7416824" cy="484632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On the intestine: 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↓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absorption &amp; P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o4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6700" indent="-266700"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On the bone : 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inhibits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osteoclastic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activity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→↓ bone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resorption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&amp; mobilization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of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from bone into the blood </a:t>
            </a:r>
          </a:p>
          <a:p>
            <a:pPr marL="266700" indent="-266700"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3- On the kidney: 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↑ urinary excretion of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&amp;P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o4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Inhibits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1-hydroxylase enzyme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activate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D. </a:t>
            </a:r>
          </a:p>
          <a:p>
            <a:pPr marL="266700" indent="-266700"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act as physiological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antagonist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parathormone as regards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its has the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same effect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regards phosphate, </a:t>
            </a:r>
          </a:p>
          <a:p>
            <a:pPr marL="266700" indent="-266700"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but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 effect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regards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magnesium </a:t>
            </a: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l" rtl="0">
              <a:lnSpc>
                <a:spcPct val="150000"/>
              </a:lnSpc>
              <a:buNone/>
            </a:pPr>
            <a:endParaRPr lang="en-US" sz="2000" baseline="30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39"/>
    </mc:Choice>
    <mc:Fallback xmlns="">
      <p:transition spd="slow" advTm="49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Autofit/>
          </a:bodyPr>
          <a:lstStyle/>
          <a:p>
            <a:pPr algn="ctr" rtl="0"/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hormones affecting bone &amp; calcium metabolism</a:t>
            </a:r>
            <a:endParaRPr lang="ar-EG" sz="18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7416824" cy="4846320"/>
          </a:xfrm>
        </p:spPr>
        <p:txBody>
          <a:bodyPr>
            <a:noAutofit/>
          </a:bodyPr>
          <a:lstStyle/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Low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parathromone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calcitonin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the major calcium regulating hormones, a number of other hormones are known to have an important influence on the bone and mineral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metabolims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indent="-266700" algn="justLow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include vitamin D, estrogens and androgens,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glucocortcoids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thyroid hormones, and growth hormone. </a:t>
            </a:r>
          </a:p>
          <a:p>
            <a:pPr marL="266700" indent="-266700" algn="justLow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 remodeling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process which continues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througout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life, long after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epiphyseal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fusion and cessation of linear growth of bone. </a:t>
            </a:r>
          </a:p>
          <a:p>
            <a:pPr marL="266700" indent="-266700" algn="justLow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Remodeling consists of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 formation and bone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resorption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266700" algn="justLow" rtl="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Osteoblasts 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the primary cells concerned with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synthesis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new bone.</a:t>
            </a:r>
          </a:p>
          <a:p>
            <a:pPr marL="533400" indent="-266700" algn="justLow" rtl="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Osteoclasts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 to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resorb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bone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56"/>
    </mc:Choice>
    <mc:Fallback xmlns="">
      <p:transition spd="slow" advTm="36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Autofit/>
          </a:bodyPr>
          <a:lstStyle/>
          <a:p>
            <a:pPr algn="ctr" rtl="0"/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Vitamin D</a:t>
            </a:r>
            <a:endParaRPr lang="ar-EG" sz="2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7416824" cy="4846320"/>
          </a:xfrm>
        </p:spPr>
        <p:txBody>
          <a:bodyPr>
            <a:noAutofit/>
          </a:bodyPr>
          <a:lstStyle/>
          <a:p>
            <a:pPr marL="266700" indent="-266700" algn="l" rtl="0">
              <a:lnSpc>
                <a:spcPct val="13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Low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Vitamin D have both dietary &amp; endogenous precursors :</a:t>
            </a:r>
          </a:p>
          <a:p>
            <a:pPr marL="533400" indent="-266700" algn="justLow" rtl="0">
              <a:lnSpc>
                <a:spcPct val="130000"/>
              </a:lnSpc>
              <a:buFont typeface="+mj-lt"/>
              <a:buAutoNum type="romanU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Vitamin D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(ergo-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calciferol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formed in plants</a:t>
            </a:r>
          </a:p>
          <a:p>
            <a:pPr marL="533400" indent="-266700" algn="justLow" rtl="0">
              <a:lnSpc>
                <a:spcPct val="130000"/>
              </a:lnSpc>
              <a:buFont typeface="+mj-lt"/>
              <a:buAutoNum type="romanU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Vitamin D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chole-calciferol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formed in the skin by the ultra-violet rays (UVR)</a:t>
            </a:r>
          </a:p>
          <a:p>
            <a:pPr marL="266700" indent="-266700" algn="justLow" rtl="0">
              <a:lnSpc>
                <a:spcPct val="130000"/>
              </a:lnSpc>
              <a:buNone/>
            </a:pP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66700" indent="-266700" algn="justLow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On the intestine : </a:t>
            </a:r>
          </a:p>
          <a:p>
            <a:pPr marL="266700" indent="-266700" algn="justLow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it stimulates absorption of both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phosphate. </a:t>
            </a:r>
          </a:p>
          <a:p>
            <a:pPr marL="266700" indent="-266700" algn="justLow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On the kidney:</a:t>
            </a:r>
          </a:p>
          <a:p>
            <a:pPr marL="266700" indent="-266700" algn="justLow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it stimulates re-absorption of both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phosphate. </a:t>
            </a:r>
          </a:p>
          <a:p>
            <a:pPr marL="266700" indent="-266700" algn="justLow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 On the bone: </a:t>
            </a:r>
          </a:p>
          <a:p>
            <a:pPr marL="266700" indent="-266700" algn="justLow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it provides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phosphate needed for bone formation. </a:t>
            </a:r>
          </a:p>
          <a:p>
            <a:pPr marL="266700" indent="-266700" algn="justLow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it promotes differentiation of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monocyte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precursors to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monocytes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macrophages. </a:t>
            </a:r>
          </a:p>
          <a:p>
            <a:pPr marL="266700" indent="-266700" algn="justLow" rtl="0">
              <a:lnSpc>
                <a:spcPct val="130000"/>
              </a:lnSpc>
              <a:buNone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l" rtl="0">
              <a:lnSpc>
                <a:spcPct val="13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"/>
    </mc:Choice>
    <mc:Fallback xmlns="">
      <p:transition spd="slow" advTm="1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Autofit/>
          </a:bodyPr>
          <a:lstStyle/>
          <a:p>
            <a:pPr algn="ctr" rtl="0"/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Estrogens &amp; Androgens</a:t>
            </a:r>
            <a:endParaRPr lang="ar-EG" sz="2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980728"/>
            <a:ext cx="7416824" cy="2016224"/>
          </a:xfrm>
        </p:spPr>
        <p:txBody>
          <a:bodyPr>
            <a:noAutofit/>
          </a:bodyPr>
          <a:lstStyle/>
          <a:p>
            <a:pPr marL="266700" indent="-266700" algn="justLow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a role in childhood &amp; puberty. </a:t>
            </a:r>
          </a:p>
          <a:p>
            <a:pPr marL="266700" indent="-266700" algn="justLow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hormones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favours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bone formation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indent="-266700" algn="justLow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female estrogen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protect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skeleton from development of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oesteoporosis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1560" y="3200360"/>
            <a:ext cx="7239000" cy="444664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3- </a:t>
            </a:r>
            <a:r>
              <a:rPr kumimoji="0" lang="en-US" sz="2400" b="0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Glucocorticoids</a:t>
            </a:r>
            <a:endParaRPr kumimoji="0" lang="ar-EG" sz="24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611560" y="3789040"/>
            <a:ext cx="7416824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6700" marR="0" lvl="0" indent="-266700" algn="justLow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romanUcPeriod"/>
              <a:tabLst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physiological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levels they are essential for skeletal growth. </a:t>
            </a:r>
          </a:p>
          <a:p>
            <a:pPr marL="266700" marR="0" lvl="0" indent="-266700" algn="justLow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romanUcPeriod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high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level they have deleterious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 on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homeostasis.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77"/>
    </mc:Choice>
    <mc:Fallback xmlns="">
      <p:transition spd="slow" advTm="73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156648" cy="5976664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8199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84"/>
    </mc:Choice>
    <mc:Fallback xmlns="">
      <p:transition spd="slow" advTm="57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Autofit/>
          </a:bodyPr>
          <a:lstStyle/>
          <a:p>
            <a:pPr algn="ctr" rtl="0"/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 Thyroid hormones</a:t>
            </a:r>
            <a:endParaRPr lang="ar-EG" sz="2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980728"/>
            <a:ext cx="7416824" cy="2016224"/>
          </a:xfrm>
        </p:spPr>
        <p:txBody>
          <a:bodyPr>
            <a:noAutofit/>
          </a:bodyPr>
          <a:lstStyle/>
          <a:p>
            <a:pPr marL="266700" lvl="0" indent="-266700" algn="justLow" rtl="0">
              <a:lnSpc>
                <a:spcPct val="130000"/>
              </a:lnSpc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physiological levels they are essential for skeletal growth.. </a:t>
            </a:r>
          </a:p>
          <a:p>
            <a:pPr marL="266700" lvl="0" indent="-266700" algn="justLow" rtl="0">
              <a:lnSpc>
                <a:spcPct val="130000"/>
              </a:lnSpc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level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e.g. in hyperthyroidism they cause bone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lvl="0" indent="-266700" algn="justLow" rtl="0">
              <a:lnSpc>
                <a:spcPct val="130000"/>
              </a:lnSpc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Also, in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hypothyroidism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 growth is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retarded.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1560" y="3200360"/>
            <a:ext cx="7239000" cy="444664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5-</a:t>
            </a:r>
            <a:r>
              <a:rPr kumimoji="0" lang="en-US" sz="2400" b="0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growth hormone</a:t>
            </a:r>
            <a:endParaRPr kumimoji="0" lang="ar-EG" sz="24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611560" y="3789040"/>
            <a:ext cx="7416824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6700" marR="0" lvl="0" indent="-266700" algn="justLow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romanUcPeriod"/>
              <a:tabLst/>
              <a:defRPr/>
            </a:pPr>
            <a:r>
              <a:rPr lang="en-US" sz="2000" noProof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strong stimulatory effect on </a:t>
            </a:r>
            <a:r>
              <a:rPr lang="en-US" sz="2000" b="1" noProof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 growth </a:t>
            </a:r>
            <a:r>
              <a:rPr lang="en-US" sz="2000" noProof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dependent on </a:t>
            </a:r>
            <a:r>
              <a:rPr lang="en-US" sz="2000" noProof="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somatomedins</a:t>
            </a:r>
            <a:r>
              <a:rPr lang="en-US" sz="2000" noProof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6700" marR="0" lvl="0" indent="-266700" algn="justLow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romanUcPeriod"/>
              <a:tabLst/>
              <a:defRPr/>
            </a:pP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increase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intestinal Ca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absorption through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  <a:p>
            <a:pPr marL="266700" marR="0" lvl="0" indent="-266700" algn="justLow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romanUcPeriod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increase also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renal phosphate reabsorption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64"/>
    </mc:Choice>
    <mc:Fallback xmlns="">
      <p:transition spd="slow" advTm="34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Parathyroid glands</a:t>
            </a:r>
            <a:endParaRPr lang="ar-EG" sz="28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79024"/>
            <a:ext cx="7239000" cy="484632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4 glands present at the back of thyroid glands.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measures 4 mm in diameter &amp; their combined weight = 120 mg.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secrete parathyroid hormone 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parathromone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which is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essential for life.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Microscopically, they contain 2 types of cells: 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Chief cells 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the most abundant &amp; they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pathormone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Oxyphil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they are little &amp; may represent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inactive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chief cells</a:t>
            </a:r>
          </a:p>
          <a:p>
            <a:pPr algn="l" rtl="0">
              <a:lnSpc>
                <a:spcPct val="150000"/>
              </a:lnSpc>
              <a:buNone/>
            </a:pPr>
            <a:endParaRPr lang="ar-EG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6"/>
    </mc:Choice>
    <mc:Fallback xmlns="">
      <p:transition spd="slow" advTm="37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Parathyroid hormone (</a:t>
            </a:r>
            <a:r>
              <a:rPr lang="en-US" sz="20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= parathormone</a:t>
            </a:r>
            <a:endParaRPr lang="ar-EG" sz="20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 : 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Parathyroid glands.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Nature : 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PP formed of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AA.</a:t>
            </a:r>
            <a:endParaRPr lang="ar-EG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7"/>
    </mc:Choice>
    <mc:Fallback xmlns="">
      <p:transition spd="slow" advTm="8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548680"/>
            <a:ext cx="7560840" cy="5688632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prime function of PTH is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keep Ca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level (9 – 11 mg%)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Normally, the plasma inorganic phosphate is inversely related to Ca++ concentration &amp; the product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constant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(solubility product).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function of parathormone is to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↑ plasma Ca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&amp;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↓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plasma PO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4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thus  maintain the solubility product constant.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Parathyroid hormone (PTH) raises the lowered Ca</a:t>
            </a:r>
            <a:r>
              <a:rPr lang="en-US" sz="2000" b="1" u="sng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level through acting on: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1- On the intestine : </a:t>
            </a:r>
          </a:p>
          <a:p>
            <a:pPr marL="457200" indent="-45720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	A. ↑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absorption </a:t>
            </a:r>
          </a:p>
          <a:p>
            <a:pPr marL="457200" indent="-45720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	 - This action is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mediated by active vitamin 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.  </a:t>
            </a:r>
          </a:p>
          <a:p>
            <a:pPr marL="457200" indent="-45720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	B. ↑ phosphate &amp; Mg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absorption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44"/>
    </mc:Choice>
    <mc:Fallback xmlns="">
      <p:transition spd="slow" advTm="117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28592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2- On the bone: </a:t>
            </a:r>
          </a:p>
          <a:p>
            <a:pPr marL="457200" indent="-12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↑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mobilization from bone by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activating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osteoclasts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(bone destroying cells) → release of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&amp; phosphate into the blood stream 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3- On the kidney:</a:t>
            </a:r>
          </a:p>
          <a:p>
            <a:pPr marL="457200" indent="-12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↑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Mg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reabsorption.</a:t>
            </a:r>
          </a:p>
          <a:p>
            <a:pPr marL="457200" indent="-127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↑ phosphate excretion</a:t>
            </a:r>
            <a:endParaRPr lang="en-US" sz="2000" baseline="30000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↓ Ca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excretion in milk to maintain its blood levels high.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Mode of action of PTH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Activation of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adenyl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cyclase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enzyme →↑ C-AMP in the target cells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↑ intracellular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content into the cells by enhancing the permeability of bone cells to Ca++.</a:t>
            </a:r>
          </a:p>
          <a:p>
            <a:pPr marL="457200" indent="-457200"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N.B.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adrenergic receptors were discovered in the parathyroid gland, this may explains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hypercalacemia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found in patients with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pheochromocytoma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28"/>
    </mc:Choice>
    <mc:Fallback xmlns="">
      <p:transition spd="slow" advTm="100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554320"/>
          </a:xfrm>
        </p:spPr>
        <p:txBody>
          <a:bodyPr>
            <a:normAutofit/>
          </a:bodyPr>
          <a:lstStyle/>
          <a:p>
            <a:pPr algn="ctr" rtl="0"/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Disorders of the parathyroid gland</a:t>
            </a:r>
            <a:endParaRPr lang="ar-EG" sz="20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4846320"/>
          </a:xfrm>
        </p:spPr>
        <p:txBody>
          <a:bodyPr>
            <a:normAutofit/>
          </a:bodyPr>
          <a:lstStyle/>
          <a:p>
            <a:pPr algn="ctr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Hypo-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thyroidism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 : 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Accidental damage or removal of the parathyroid gland during thyroid surgery.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Hypoparathyroidism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characterized by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due to decrease ionized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EG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associated with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neuromuscular excitability due increased membrane permeability to Na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Leading to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EG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43"/>
    </mc:Choice>
    <mc:Fallback xmlns="">
      <p:transition spd="slow" advTm="128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Tetany</a:t>
            </a:r>
            <a:endParaRPr lang="ar-EG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disease characterized by increased neuromuscular excitability caused by reduction of blood levels of ionized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 : </a:t>
            </a:r>
          </a:p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Hypoparathyroidism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Renal failure due to phosphate retention.</a:t>
            </a:r>
          </a:p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Alkalaemia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due to precipitation of ionized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Decreased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absorption from the intestine due to : </a:t>
            </a:r>
          </a:p>
          <a:p>
            <a:pPr marL="533400" indent="-266700" algn="l" rtl="0">
              <a:lnSpc>
                <a:spcPct val="150000"/>
              </a:lnSpc>
              <a:buFont typeface="+mj-lt"/>
              <a:buAutoNum type="romanU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Low dietary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intake.</a:t>
            </a:r>
          </a:p>
          <a:p>
            <a:pPr marL="533400" indent="-266700" algn="l" rtl="0">
              <a:lnSpc>
                <a:spcPct val="150000"/>
              </a:lnSpc>
              <a:buFont typeface="+mj-lt"/>
              <a:buAutoNum type="romanU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Vitamin D deficiency.</a:t>
            </a:r>
          </a:p>
          <a:p>
            <a:pPr marL="533400" indent="-266700" algn="l" rtl="0">
              <a:lnSpc>
                <a:spcPct val="150000"/>
              </a:lnSpc>
              <a:buFont typeface="+mj-lt"/>
              <a:buAutoNum type="romanU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steatorrhea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(fatty diarrhea) which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↓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absorption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77"/>
    </mc:Choice>
    <mc:Fallback xmlns="">
      <p:transition spd="slow" advTm="84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Tetany</a:t>
            </a:r>
            <a:endParaRPr lang="ar-EG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7416824" cy="484632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Manifestations:</a:t>
            </a:r>
          </a:p>
          <a:p>
            <a:pPr algn="l" rtl="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Manifestations of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depends on the degree of Ca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lowering: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95536" y="1844824"/>
          <a:ext cx="7560840" cy="46268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08784"/>
                <a:gridCol w="171636"/>
                <a:gridCol w="3780420"/>
              </a:tblGrid>
              <a:tr h="464287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II-</a:t>
                      </a:r>
                      <a:r>
                        <a:rPr lang="en-US" baseline="0" dirty="0" smtClean="0"/>
                        <a:t> Latent </a:t>
                      </a:r>
                      <a:r>
                        <a:rPr lang="en-US" baseline="0" dirty="0" err="1" smtClean="0"/>
                        <a:t>tetany</a:t>
                      </a:r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I-</a:t>
                      </a:r>
                      <a:r>
                        <a:rPr lang="en-US" baseline="0" dirty="0" smtClean="0"/>
                        <a:t> Manifest </a:t>
                      </a:r>
                      <a:r>
                        <a:rPr lang="en-US" baseline="0" dirty="0" err="1" smtClean="0"/>
                        <a:t>tetany</a:t>
                      </a:r>
                      <a:endParaRPr lang="ar-EG" dirty="0"/>
                    </a:p>
                  </a:txBody>
                  <a:tcPr/>
                </a:tc>
              </a:tr>
              <a:tr h="687841">
                <a:tc gridSpan="2">
                  <a:txBody>
                    <a:bodyPr/>
                    <a:lstStyle/>
                    <a:p>
                      <a:pPr algn="l" rtl="0"/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Ca++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isn’t marked</a:t>
                      </a:r>
                    </a:p>
                    <a:p>
                      <a:pPr algn="l" rtl="0"/>
                      <a:r>
                        <a:rPr kumimoji="0" lang="en-US" b="1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↓ 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( )7&amp;9 mg%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ar-EG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Occurs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if Ca++ is 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markedly ↓ 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i.e. &lt; 7 mg%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ar-E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016">
                <a:tc gridSpan="3">
                  <a:txBody>
                    <a:bodyPr/>
                    <a:lstStyle/>
                    <a:p>
                      <a:pPr algn="l" rtl="0"/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Manifestations:</a:t>
                      </a:r>
                      <a:endParaRPr kumimoji="0" lang="ar-EG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E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296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</a:t>
                      </a:r>
                      <a:r>
                        <a:rPr kumimoji="0" lang="en-US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carpopedal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spasm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except 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if the person is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exposed to stress. </a:t>
                      </a:r>
                    </a:p>
                    <a:p>
                      <a:pPr algn="l" rtl="0"/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The </a:t>
                      </a:r>
                      <a:r>
                        <a:rPr kumimoji="0" lang="en-US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pateint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may feel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numbness &amp; heat </a:t>
                      </a:r>
                      <a:r>
                        <a:rPr kumimoji="0" lang="en-US" b="1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flushings</a:t>
                      </a:r>
                      <a:endParaRPr kumimoji="0" lang="ar-EG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adults, </a:t>
                      </a:r>
                      <a:r>
                        <a:rPr kumimoji="0" lang="en-US" b="1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carpopedal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spasm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</a:p>
                    <a:p>
                      <a:pPr algn="l" rtl="0"/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In the hands,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carpal spasm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80975" indent="-180975" algn="l" rtl="0">
                        <a:buFontTx/>
                        <a:buChar char="-"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Flexion of the wrist &amp; </a:t>
                      </a:r>
                      <a:r>
                        <a:rPr kumimoji="0" lang="en-US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metacarpo-phalangeal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joint.</a:t>
                      </a:r>
                    </a:p>
                    <a:p>
                      <a:pPr marL="180975" indent="-180975" algn="l" rtl="0">
                        <a:buFontTx/>
                        <a:buChar char="-"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Extension of the </a:t>
                      </a:r>
                      <a:r>
                        <a:rPr kumimoji="0" lang="en-US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interphalangeal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joint.</a:t>
                      </a:r>
                    </a:p>
                    <a:p>
                      <a:pPr marL="180975" indent="-180975" algn="l" rtl="0">
                        <a:buFontTx/>
                        <a:buChar char="-"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Adduction of the thumb. </a:t>
                      </a:r>
                    </a:p>
                    <a:p>
                      <a:pPr marL="180975" indent="-180975" algn="l" rtl="0">
                        <a:buFontTx/>
                        <a:buNone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In the feet,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pedal spasm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80975" indent="-180975" algn="l" rtl="0">
                        <a:buFontTx/>
                        <a:buChar char="-"/>
                      </a:pPr>
                      <a:r>
                        <a:rPr kumimoji="0" lang="en-US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Dorsiflexaion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of the ankle &amp; plantar flexion of the toes. </a:t>
                      </a:r>
                    </a:p>
                    <a:p>
                      <a:pPr marL="180975" indent="-180975" algn="l" rtl="0">
                        <a:buFontTx/>
                        <a:buNone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children 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may be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convulsions</a:t>
                      </a:r>
                    </a:p>
                    <a:p>
                      <a:pPr marL="180975" indent="-180975" algn="l" rtl="0">
                        <a:buFontTx/>
                        <a:buNone/>
                      </a:pP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infants : </a:t>
                      </a:r>
                      <a:r>
                        <a:rPr kumimoji="0" lang="en-US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may be </a:t>
                      </a:r>
                      <a:r>
                        <a:rPr kumimoji="0" lang="en-US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laryngeal spasm</a:t>
                      </a:r>
                      <a:endParaRPr kumimoji="0" lang="ar-EG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kumimoji="0" lang="ar-EG" b="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16"/>
    </mc:Choice>
    <mc:Fallback xmlns="">
      <p:transition spd="slow" advTm="50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437</TotalTime>
  <Words>1187</Words>
  <Application>Microsoft Office PowerPoint</Application>
  <PresentationFormat>On-screen Show (4:3)</PresentationFormat>
  <Paragraphs>152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Tahoma</vt:lpstr>
      <vt:lpstr>Times New Roman</vt:lpstr>
      <vt:lpstr>Trebuchet MS</vt:lpstr>
      <vt:lpstr>Wingdings</vt:lpstr>
      <vt:lpstr>Wingdings 2</vt:lpstr>
      <vt:lpstr>وافر</vt:lpstr>
      <vt:lpstr>Endocrine regulation of ca++ &amp; phosphate metabolism</vt:lpstr>
      <vt:lpstr>PowerPoint Presentation</vt:lpstr>
      <vt:lpstr>Parathyroid glands</vt:lpstr>
      <vt:lpstr>Parathyroid hormone (pth) = parathormone</vt:lpstr>
      <vt:lpstr>PowerPoint Presentation</vt:lpstr>
      <vt:lpstr>PowerPoint Presentation</vt:lpstr>
      <vt:lpstr>Disorders of the parathyroid gland</vt:lpstr>
      <vt:lpstr>Tetany</vt:lpstr>
      <vt:lpstr>Tetany</vt:lpstr>
      <vt:lpstr>C</vt:lpstr>
      <vt:lpstr>PowerPoint Presentation</vt:lpstr>
      <vt:lpstr>Tetany</vt:lpstr>
      <vt:lpstr>Tetany</vt:lpstr>
      <vt:lpstr>Calcitonin hormone (= thyro-calcitonin) Calci= calcium, tonin = lowering</vt:lpstr>
      <vt:lpstr>PowerPoint Presentation</vt:lpstr>
      <vt:lpstr>PowerPoint Presentation</vt:lpstr>
      <vt:lpstr>Other hormones affecting bone &amp; calcium metabolism</vt:lpstr>
      <vt:lpstr>1- Vitamin D</vt:lpstr>
      <vt:lpstr>2- Estrogens &amp; Androgens</vt:lpstr>
      <vt:lpstr>4- Thyroid hormones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Salivary secretion</dc:title>
  <dc:creator>ashraf</dc:creator>
  <cp:lastModifiedBy>user</cp:lastModifiedBy>
  <cp:revision>352</cp:revision>
  <dcterms:created xsi:type="dcterms:W3CDTF">2020-04-22T10:59:42Z</dcterms:created>
  <dcterms:modified xsi:type="dcterms:W3CDTF">2020-07-12T20:37:08Z</dcterms:modified>
</cp:coreProperties>
</file>